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93" r:id="rId5"/>
    <p:sldId id="284" r:id="rId6"/>
    <p:sldId id="278" r:id="rId7"/>
    <p:sldId id="300" r:id="rId8"/>
    <p:sldId id="294" r:id="rId9"/>
    <p:sldId id="301" r:id="rId10"/>
    <p:sldId id="295" r:id="rId11"/>
    <p:sldId id="303" r:id="rId12"/>
    <p:sldId id="297" r:id="rId13"/>
    <p:sldId id="306" r:id="rId14"/>
    <p:sldId id="298" r:id="rId15"/>
    <p:sldId id="304" r:id="rId16"/>
    <p:sldId id="305" r:id="rId17"/>
    <p:sldId id="307" r:id="rId18"/>
    <p:sldId id="296" r:id="rId19"/>
    <p:sldId id="30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E9639D4-E3E2-4D34-9284-5A2195B3D0D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71" autoAdjust="0"/>
    <p:restoredTop sz="80938" autoAdjust="0"/>
  </p:normalViewPr>
  <p:slideViewPr>
    <p:cSldViewPr snapToGrid="0">
      <p:cViewPr varScale="1">
        <p:scale>
          <a:sx n="118" d="100"/>
          <a:sy n="118" d="100"/>
        </p:scale>
        <p:origin x="1456" y="200"/>
      </p:cViewPr>
      <p:guideLst/>
    </p:cSldViewPr>
  </p:slideViewPr>
  <p:outlineViewPr>
    <p:cViewPr>
      <p:scale>
        <a:sx n="33" d="100"/>
        <a:sy n="33" d="100"/>
      </p:scale>
      <p:origin x="0" y="-40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1" d="2"/>
          <a:sy n="1" d="2"/>
        </p:scale>
        <p:origin x="3480" y="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1C2BFE-61DE-0B4C-A48E-1A541B2C2614}" type="doc">
      <dgm:prSet loTypeId="urn:microsoft.com/office/officeart/2005/8/layout/cycle4" loCatId="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n-GB"/>
        </a:p>
      </dgm:t>
    </dgm:pt>
    <dgm:pt modelId="{8CC81117-46EA-984F-B07E-F3834A82B943}">
      <dgm:prSet phldrT="[Text]"/>
      <dgm:spPr/>
      <dgm:t>
        <a:bodyPr/>
        <a:lstStyle/>
        <a:p>
          <a:r>
            <a:rPr lang="en-GB" dirty="0"/>
            <a:t>Strengths</a:t>
          </a:r>
        </a:p>
      </dgm:t>
    </dgm:pt>
    <dgm:pt modelId="{E042E12C-3DFA-394E-BD55-73AD4AA9802D}" type="parTrans" cxnId="{A7CEF676-115E-3241-AB22-F0E855EF8DF6}">
      <dgm:prSet/>
      <dgm:spPr/>
      <dgm:t>
        <a:bodyPr/>
        <a:lstStyle/>
        <a:p>
          <a:endParaRPr lang="en-GB"/>
        </a:p>
      </dgm:t>
    </dgm:pt>
    <dgm:pt modelId="{A5ECA3C5-ED76-CE45-9721-BED9EE49A6EA}" type="sibTrans" cxnId="{A7CEF676-115E-3241-AB22-F0E855EF8DF6}">
      <dgm:prSet/>
      <dgm:spPr/>
      <dgm:t>
        <a:bodyPr/>
        <a:lstStyle/>
        <a:p>
          <a:endParaRPr lang="en-GB"/>
        </a:p>
      </dgm:t>
    </dgm:pt>
    <dgm:pt modelId="{E8AC85C8-247E-4F4F-ACA5-1A4DA754AC02}">
      <dgm:prSet phldrT="[Text]"/>
      <dgm:spPr/>
      <dgm:t>
        <a:bodyPr/>
        <a:lstStyle/>
        <a:p>
          <a:r>
            <a:rPr lang="en-GB" b="1" dirty="0"/>
            <a:t>Efficiency and Automation</a:t>
          </a:r>
          <a:endParaRPr lang="en-GB" dirty="0"/>
        </a:p>
      </dgm:t>
    </dgm:pt>
    <dgm:pt modelId="{B95D1AE6-B906-BC44-9157-EE7B741F44D2}" type="parTrans" cxnId="{A2336727-D398-084D-8D04-3B06B5B7119B}">
      <dgm:prSet/>
      <dgm:spPr/>
      <dgm:t>
        <a:bodyPr/>
        <a:lstStyle/>
        <a:p>
          <a:endParaRPr lang="en-GB"/>
        </a:p>
      </dgm:t>
    </dgm:pt>
    <dgm:pt modelId="{95C8EF8D-8B48-4C4C-99E7-4BFCB8A2A503}" type="sibTrans" cxnId="{A2336727-D398-084D-8D04-3B06B5B7119B}">
      <dgm:prSet/>
      <dgm:spPr/>
      <dgm:t>
        <a:bodyPr/>
        <a:lstStyle/>
        <a:p>
          <a:endParaRPr lang="en-GB"/>
        </a:p>
      </dgm:t>
    </dgm:pt>
    <dgm:pt modelId="{295578B5-8E9D-5544-A738-E01043FEC841}">
      <dgm:prSet phldrT="[Text]"/>
      <dgm:spPr/>
      <dgm:t>
        <a:bodyPr/>
        <a:lstStyle/>
        <a:p>
          <a:r>
            <a:rPr lang="en-GB" dirty="0"/>
            <a:t>Weaknesses</a:t>
          </a:r>
        </a:p>
      </dgm:t>
    </dgm:pt>
    <dgm:pt modelId="{D2D8EDB8-6109-574C-A1B7-DE98EA21F7E7}" type="parTrans" cxnId="{866D5257-E5BD-BB4D-A19F-76A06E070643}">
      <dgm:prSet/>
      <dgm:spPr/>
      <dgm:t>
        <a:bodyPr/>
        <a:lstStyle/>
        <a:p>
          <a:endParaRPr lang="en-GB"/>
        </a:p>
      </dgm:t>
    </dgm:pt>
    <dgm:pt modelId="{E0E42219-7518-1B4A-8812-1E05B4D3D02C}" type="sibTrans" cxnId="{866D5257-E5BD-BB4D-A19F-76A06E070643}">
      <dgm:prSet/>
      <dgm:spPr/>
      <dgm:t>
        <a:bodyPr/>
        <a:lstStyle/>
        <a:p>
          <a:endParaRPr lang="en-GB"/>
        </a:p>
      </dgm:t>
    </dgm:pt>
    <dgm:pt modelId="{110E32D8-54ED-B147-8F52-86104E5161C9}">
      <dgm:prSet phldrT="[Text]"/>
      <dgm:spPr/>
      <dgm:t>
        <a:bodyPr/>
        <a:lstStyle/>
        <a:p>
          <a:r>
            <a:rPr lang="en-GB" b="1" dirty="0"/>
            <a:t>High Implementation Costs</a:t>
          </a:r>
          <a:endParaRPr lang="en-GB" dirty="0"/>
        </a:p>
      </dgm:t>
    </dgm:pt>
    <dgm:pt modelId="{F959951E-BC1F-8040-A318-C8FCC26397D9}" type="parTrans" cxnId="{C44F8AE2-5A5E-FD4B-A2D6-E8207BD3C502}">
      <dgm:prSet/>
      <dgm:spPr/>
      <dgm:t>
        <a:bodyPr/>
        <a:lstStyle/>
        <a:p>
          <a:endParaRPr lang="en-GB"/>
        </a:p>
      </dgm:t>
    </dgm:pt>
    <dgm:pt modelId="{C7A2C632-126E-4F41-80BF-781F404690D2}" type="sibTrans" cxnId="{C44F8AE2-5A5E-FD4B-A2D6-E8207BD3C502}">
      <dgm:prSet/>
      <dgm:spPr/>
      <dgm:t>
        <a:bodyPr/>
        <a:lstStyle/>
        <a:p>
          <a:endParaRPr lang="en-GB"/>
        </a:p>
      </dgm:t>
    </dgm:pt>
    <dgm:pt modelId="{8CCC757C-684C-B748-BF4C-0A7CFDFDEF7A}">
      <dgm:prSet phldrT="[Text]"/>
      <dgm:spPr/>
      <dgm:t>
        <a:bodyPr/>
        <a:lstStyle/>
        <a:p>
          <a:r>
            <a:rPr lang="en-GB" dirty="0"/>
            <a:t>Opportunities</a:t>
          </a:r>
        </a:p>
      </dgm:t>
    </dgm:pt>
    <dgm:pt modelId="{AE45308A-90B4-2044-8D97-3DBAC90E4B73}" type="parTrans" cxnId="{7EEAFAD4-5F17-734A-8D86-F447C450E3AF}">
      <dgm:prSet/>
      <dgm:spPr/>
      <dgm:t>
        <a:bodyPr/>
        <a:lstStyle/>
        <a:p>
          <a:endParaRPr lang="en-GB"/>
        </a:p>
      </dgm:t>
    </dgm:pt>
    <dgm:pt modelId="{8161215B-A0BB-5146-87D1-060733BFC6E4}" type="sibTrans" cxnId="{7EEAFAD4-5F17-734A-8D86-F447C450E3AF}">
      <dgm:prSet/>
      <dgm:spPr/>
      <dgm:t>
        <a:bodyPr/>
        <a:lstStyle/>
        <a:p>
          <a:endParaRPr lang="en-GB"/>
        </a:p>
      </dgm:t>
    </dgm:pt>
    <dgm:pt modelId="{A637F5A1-51AD-E94A-8872-7BC6A448FC6A}">
      <dgm:prSet phldrT="[Text]"/>
      <dgm:spPr/>
      <dgm:t>
        <a:bodyPr/>
        <a:lstStyle/>
        <a:p>
          <a:r>
            <a:rPr lang="en-GB" b="1" dirty="0"/>
            <a:t>Ethical &amp; Regulatory Challenges</a:t>
          </a:r>
          <a:endParaRPr lang="en-GB" dirty="0"/>
        </a:p>
      </dgm:t>
    </dgm:pt>
    <dgm:pt modelId="{1927B344-6AE3-1941-BC68-80FFA9BDADCF}" type="parTrans" cxnId="{31A13254-1514-FB43-BEF4-F2FC7C568894}">
      <dgm:prSet/>
      <dgm:spPr/>
      <dgm:t>
        <a:bodyPr/>
        <a:lstStyle/>
        <a:p>
          <a:endParaRPr lang="en-GB"/>
        </a:p>
      </dgm:t>
    </dgm:pt>
    <dgm:pt modelId="{35B1688E-3B71-C64E-B680-6B878B19F740}" type="sibTrans" cxnId="{31A13254-1514-FB43-BEF4-F2FC7C568894}">
      <dgm:prSet/>
      <dgm:spPr/>
      <dgm:t>
        <a:bodyPr/>
        <a:lstStyle/>
        <a:p>
          <a:endParaRPr lang="en-GB"/>
        </a:p>
      </dgm:t>
    </dgm:pt>
    <dgm:pt modelId="{CFDC43BA-4314-554F-BC52-56560DDEDCA7}">
      <dgm:prSet phldrT="[Text]"/>
      <dgm:spPr/>
      <dgm:t>
        <a:bodyPr/>
        <a:lstStyle/>
        <a:p>
          <a:r>
            <a:rPr lang="en-GB" dirty="0"/>
            <a:t>Threats</a:t>
          </a:r>
        </a:p>
      </dgm:t>
    </dgm:pt>
    <dgm:pt modelId="{62912743-9670-254F-9FD4-9A4C51771114}" type="parTrans" cxnId="{3A3A5FBF-4B5F-F24E-AB00-BE4756319638}">
      <dgm:prSet/>
      <dgm:spPr/>
      <dgm:t>
        <a:bodyPr/>
        <a:lstStyle/>
        <a:p>
          <a:endParaRPr lang="en-GB"/>
        </a:p>
      </dgm:t>
    </dgm:pt>
    <dgm:pt modelId="{17803760-C3AD-2349-85EC-EA0C48965F3E}" type="sibTrans" cxnId="{3A3A5FBF-4B5F-F24E-AB00-BE4756319638}">
      <dgm:prSet/>
      <dgm:spPr/>
      <dgm:t>
        <a:bodyPr/>
        <a:lstStyle/>
        <a:p>
          <a:endParaRPr lang="en-GB"/>
        </a:p>
      </dgm:t>
    </dgm:pt>
    <dgm:pt modelId="{66575A10-02E6-814D-AEE6-230A19807A12}">
      <dgm:prSet phldrT="[Text]"/>
      <dgm:spPr/>
      <dgm:t>
        <a:bodyPr/>
        <a:lstStyle/>
        <a:p>
          <a:r>
            <a:rPr lang="en-GB" b="1" dirty="0"/>
            <a:t>New Markets &amp; </a:t>
          </a:r>
          <a:br>
            <a:rPr lang="en-GB" b="1" dirty="0"/>
          </a:br>
          <a:r>
            <a:rPr lang="en-GB" b="1" dirty="0"/>
            <a:t>Verticals</a:t>
          </a:r>
          <a:endParaRPr lang="en-GB" dirty="0"/>
        </a:p>
      </dgm:t>
    </dgm:pt>
    <dgm:pt modelId="{1570A641-C5AC-624C-97A1-A6543F6675AE}" type="parTrans" cxnId="{241D2FF9-B200-AD44-B22E-6D9590C36926}">
      <dgm:prSet/>
      <dgm:spPr/>
      <dgm:t>
        <a:bodyPr/>
        <a:lstStyle/>
        <a:p>
          <a:endParaRPr lang="en-GB"/>
        </a:p>
      </dgm:t>
    </dgm:pt>
    <dgm:pt modelId="{8C8EB6C6-7C63-E545-82A8-2C0E98ED930D}" type="sibTrans" cxnId="{241D2FF9-B200-AD44-B22E-6D9590C36926}">
      <dgm:prSet/>
      <dgm:spPr/>
      <dgm:t>
        <a:bodyPr/>
        <a:lstStyle/>
        <a:p>
          <a:endParaRPr lang="en-GB"/>
        </a:p>
      </dgm:t>
    </dgm:pt>
    <dgm:pt modelId="{5A5D5D55-5D91-6247-8832-F0D954520E13}">
      <dgm:prSet phldrT="[Text]"/>
      <dgm:spPr/>
      <dgm:t>
        <a:bodyPr/>
        <a:lstStyle/>
        <a:p>
          <a:r>
            <a:rPr lang="en-GB" b="1" dirty="0"/>
            <a:t>Smarter Decision Making</a:t>
          </a:r>
          <a:endParaRPr lang="en-GB" dirty="0"/>
        </a:p>
      </dgm:t>
    </dgm:pt>
    <dgm:pt modelId="{5CE90413-6154-BB45-BCE9-BCC8B81F1D60}" type="parTrans" cxnId="{0A6C5CA5-7319-E748-8689-BF1A9B0FA854}">
      <dgm:prSet/>
      <dgm:spPr/>
      <dgm:t>
        <a:bodyPr/>
        <a:lstStyle/>
        <a:p>
          <a:endParaRPr lang="en-GB"/>
        </a:p>
      </dgm:t>
    </dgm:pt>
    <dgm:pt modelId="{7031FF50-57B9-6F4F-A544-9A80AA1B4222}" type="sibTrans" cxnId="{0A6C5CA5-7319-E748-8689-BF1A9B0FA854}">
      <dgm:prSet/>
      <dgm:spPr/>
      <dgm:t>
        <a:bodyPr/>
        <a:lstStyle/>
        <a:p>
          <a:endParaRPr lang="en-GB"/>
        </a:p>
      </dgm:t>
    </dgm:pt>
    <dgm:pt modelId="{BE406A28-3EB9-B344-9E24-74094EED9009}">
      <dgm:prSet phldrT="[Text]"/>
      <dgm:spPr/>
      <dgm:t>
        <a:bodyPr/>
        <a:lstStyle/>
        <a:p>
          <a:r>
            <a:rPr lang="en-GB" b="1" dirty="0"/>
            <a:t>Scalability &amp; Agility</a:t>
          </a:r>
          <a:endParaRPr lang="en-GB" dirty="0"/>
        </a:p>
      </dgm:t>
    </dgm:pt>
    <dgm:pt modelId="{A48247AA-2333-B347-9019-9F058089DFAC}" type="parTrans" cxnId="{A064B4EB-547E-1F46-BA56-459C618736A7}">
      <dgm:prSet/>
      <dgm:spPr/>
      <dgm:t>
        <a:bodyPr/>
        <a:lstStyle/>
        <a:p>
          <a:endParaRPr lang="en-GB"/>
        </a:p>
      </dgm:t>
    </dgm:pt>
    <dgm:pt modelId="{84020333-85C6-324D-8836-FECCB29FEAF5}" type="sibTrans" cxnId="{A064B4EB-547E-1F46-BA56-459C618736A7}">
      <dgm:prSet/>
      <dgm:spPr/>
      <dgm:t>
        <a:bodyPr/>
        <a:lstStyle/>
        <a:p>
          <a:endParaRPr lang="en-GB"/>
        </a:p>
      </dgm:t>
    </dgm:pt>
    <dgm:pt modelId="{0AA04191-1596-8446-8506-C11BDCA62786}">
      <dgm:prSet phldrT="[Text]"/>
      <dgm:spPr/>
      <dgm:t>
        <a:bodyPr/>
        <a:lstStyle/>
        <a:p>
          <a:r>
            <a:rPr lang="en-GB" b="1" dirty="0"/>
            <a:t>Skill Gaps &amp; Talent Shortages</a:t>
          </a:r>
          <a:endParaRPr lang="en-GB" dirty="0"/>
        </a:p>
      </dgm:t>
    </dgm:pt>
    <dgm:pt modelId="{DD363058-BE68-4640-AAAC-6A96D23CDFDA}" type="parTrans" cxnId="{5BA6039E-24EF-F249-B5E0-743AA6330120}">
      <dgm:prSet/>
      <dgm:spPr/>
      <dgm:t>
        <a:bodyPr/>
        <a:lstStyle/>
        <a:p>
          <a:endParaRPr lang="en-GB"/>
        </a:p>
      </dgm:t>
    </dgm:pt>
    <dgm:pt modelId="{663B3077-864A-F546-941E-CEA766D49862}" type="sibTrans" cxnId="{5BA6039E-24EF-F249-B5E0-743AA6330120}">
      <dgm:prSet/>
      <dgm:spPr/>
      <dgm:t>
        <a:bodyPr/>
        <a:lstStyle/>
        <a:p>
          <a:endParaRPr lang="en-GB"/>
        </a:p>
      </dgm:t>
    </dgm:pt>
    <dgm:pt modelId="{934A62CC-552D-5646-9CA6-18796EDF5404}">
      <dgm:prSet phldrT="[Text]"/>
      <dgm:spPr/>
      <dgm:t>
        <a:bodyPr/>
        <a:lstStyle/>
        <a:p>
          <a:r>
            <a:rPr lang="en-GB" b="1" dirty="0"/>
            <a:t>Product &amp; Service Innovation</a:t>
          </a:r>
          <a:endParaRPr lang="en-GB" dirty="0"/>
        </a:p>
      </dgm:t>
    </dgm:pt>
    <dgm:pt modelId="{813EB8C3-5C5D-E54B-8662-CF103487E77D}" type="parTrans" cxnId="{EA621A2F-8DEE-C348-B94E-E36C7DCE833D}">
      <dgm:prSet/>
      <dgm:spPr/>
      <dgm:t>
        <a:bodyPr/>
        <a:lstStyle/>
        <a:p>
          <a:endParaRPr lang="en-GB"/>
        </a:p>
      </dgm:t>
    </dgm:pt>
    <dgm:pt modelId="{29818430-AA67-4645-8EFC-1920957B1F49}" type="sibTrans" cxnId="{EA621A2F-8DEE-C348-B94E-E36C7DCE833D}">
      <dgm:prSet/>
      <dgm:spPr/>
      <dgm:t>
        <a:bodyPr/>
        <a:lstStyle/>
        <a:p>
          <a:endParaRPr lang="en-GB"/>
        </a:p>
      </dgm:t>
    </dgm:pt>
    <dgm:pt modelId="{4F88E5C7-5838-2040-B675-FEC14CABDC8F}">
      <dgm:prSet phldrT="[Text]"/>
      <dgm:spPr/>
      <dgm:t>
        <a:bodyPr/>
        <a:lstStyle/>
        <a:p>
          <a:r>
            <a:rPr lang="en-GB" b="1" dirty="0"/>
            <a:t>Global Expansion &amp; Connectivity</a:t>
          </a:r>
          <a:endParaRPr lang="en-GB" dirty="0"/>
        </a:p>
      </dgm:t>
    </dgm:pt>
    <dgm:pt modelId="{25E741EE-F048-1742-B7EF-D96B73005B1E}" type="parTrans" cxnId="{AC4A3A2E-D4AE-4847-826D-4A16BEC6DB31}">
      <dgm:prSet/>
      <dgm:spPr/>
      <dgm:t>
        <a:bodyPr/>
        <a:lstStyle/>
        <a:p>
          <a:endParaRPr lang="en-GB"/>
        </a:p>
      </dgm:t>
    </dgm:pt>
    <dgm:pt modelId="{A48825B3-9B20-D344-A7D6-2FD45F0BEE90}" type="sibTrans" cxnId="{AC4A3A2E-D4AE-4847-826D-4A16BEC6DB31}">
      <dgm:prSet/>
      <dgm:spPr/>
      <dgm:t>
        <a:bodyPr/>
        <a:lstStyle/>
        <a:p>
          <a:endParaRPr lang="en-GB"/>
        </a:p>
      </dgm:t>
    </dgm:pt>
    <dgm:pt modelId="{BE4AAAB8-2F97-D94A-8C4B-EC5F5EB34D02}">
      <dgm:prSet phldrT="[Text]"/>
      <dgm:spPr/>
      <dgm:t>
        <a:bodyPr/>
        <a:lstStyle/>
        <a:p>
          <a:r>
            <a:rPr lang="en-GB" b="1" dirty="0"/>
            <a:t>Resistance to Change</a:t>
          </a:r>
          <a:endParaRPr lang="en-GB" dirty="0"/>
        </a:p>
      </dgm:t>
    </dgm:pt>
    <dgm:pt modelId="{8EDEC976-30F5-1D4C-95AC-E096FFBD418F}" type="parTrans" cxnId="{9821096D-1ADB-A342-B15D-318B04F429E1}">
      <dgm:prSet/>
      <dgm:spPr/>
      <dgm:t>
        <a:bodyPr/>
        <a:lstStyle/>
        <a:p>
          <a:endParaRPr lang="en-GB"/>
        </a:p>
      </dgm:t>
    </dgm:pt>
    <dgm:pt modelId="{02133924-9205-D443-9106-9AF2FA84F946}" type="sibTrans" cxnId="{9821096D-1ADB-A342-B15D-318B04F429E1}">
      <dgm:prSet/>
      <dgm:spPr/>
      <dgm:t>
        <a:bodyPr/>
        <a:lstStyle/>
        <a:p>
          <a:endParaRPr lang="en-GB"/>
        </a:p>
      </dgm:t>
    </dgm:pt>
    <dgm:pt modelId="{C4F216BD-62E5-D14A-9933-0454561DF0C1}">
      <dgm:prSet phldrT="[Text]"/>
      <dgm:spPr/>
      <dgm:t>
        <a:bodyPr/>
        <a:lstStyle/>
        <a:p>
          <a:r>
            <a:rPr lang="en-GB" b="1" dirty="0"/>
            <a:t>Unintended Consequences &amp; Failures</a:t>
          </a:r>
          <a:endParaRPr lang="en-GB" dirty="0"/>
        </a:p>
      </dgm:t>
    </dgm:pt>
    <dgm:pt modelId="{49BF9F25-DE6F-204D-88D5-4280886B3A35}" type="parTrans" cxnId="{67E24C88-CF0C-B146-969F-AD8E4F9FD54B}">
      <dgm:prSet/>
      <dgm:spPr/>
      <dgm:t>
        <a:bodyPr/>
        <a:lstStyle/>
        <a:p>
          <a:endParaRPr lang="en-GB"/>
        </a:p>
      </dgm:t>
    </dgm:pt>
    <dgm:pt modelId="{D148A975-F48B-7644-B057-2FEFAD1EB455}" type="sibTrans" cxnId="{67E24C88-CF0C-B146-969F-AD8E4F9FD54B}">
      <dgm:prSet/>
      <dgm:spPr/>
      <dgm:t>
        <a:bodyPr/>
        <a:lstStyle/>
        <a:p>
          <a:endParaRPr lang="en-GB"/>
        </a:p>
      </dgm:t>
    </dgm:pt>
    <dgm:pt modelId="{4180E23B-A9B7-EE49-AB9B-90712249D96F}" type="pres">
      <dgm:prSet presAssocID="{421C2BFE-61DE-0B4C-A48E-1A541B2C26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82270E35-472E-244F-B7AB-3A5978E73321}" type="pres">
      <dgm:prSet presAssocID="{421C2BFE-61DE-0B4C-A48E-1A541B2C2614}" presName="children" presStyleCnt="0"/>
      <dgm:spPr/>
    </dgm:pt>
    <dgm:pt modelId="{3DD927F9-8DFC-FA45-AE04-1EE066833C88}" type="pres">
      <dgm:prSet presAssocID="{421C2BFE-61DE-0B4C-A48E-1A541B2C2614}" presName="child1group" presStyleCnt="0"/>
      <dgm:spPr/>
    </dgm:pt>
    <dgm:pt modelId="{6D37F5CE-57B1-1843-8EA6-C5E434A5A219}" type="pres">
      <dgm:prSet presAssocID="{421C2BFE-61DE-0B4C-A48E-1A541B2C2614}" presName="child1" presStyleLbl="bgAcc1" presStyleIdx="0" presStyleCnt="4"/>
      <dgm:spPr/>
    </dgm:pt>
    <dgm:pt modelId="{D4993715-5EE0-9E4C-AF2C-BFF943877BC7}" type="pres">
      <dgm:prSet presAssocID="{421C2BFE-61DE-0B4C-A48E-1A541B2C2614}" presName="child1Text" presStyleLbl="bgAcc1" presStyleIdx="0" presStyleCnt="4">
        <dgm:presLayoutVars>
          <dgm:bulletEnabled val="1"/>
        </dgm:presLayoutVars>
      </dgm:prSet>
      <dgm:spPr/>
    </dgm:pt>
    <dgm:pt modelId="{C8D65EF1-4BC3-7C46-A860-54B6574819C8}" type="pres">
      <dgm:prSet presAssocID="{421C2BFE-61DE-0B4C-A48E-1A541B2C2614}" presName="child2group" presStyleCnt="0"/>
      <dgm:spPr/>
    </dgm:pt>
    <dgm:pt modelId="{27EC014E-2CAB-2B49-B284-64B3885E5C31}" type="pres">
      <dgm:prSet presAssocID="{421C2BFE-61DE-0B4C-A48E-1A541B2C2614}" presName="child2" presStyleLbl="bgAcc1" presStyleIdx="1" presStyleCnt="4"/>
      <dgm:spPr/>
    </dgm:pt>
    <dgm:pt modelId="{D15215F4-56FA-8449-8C4A-396EC6D661BD}" type="pres">
      <dgm:prSet presAssocID="{421C2BFE-61DE-0B4C-A48E-1A541B2C2614}" presName="child2Text" presStyleLbl="bgAcc1" presStyleIdx="1" presStyleCnt="4">
        <dgm:presLayoutVars>
          <dgm:bulletEnabled val="1"/>
        </dgm:presLayoutVars>
      </dgm:prSet>
      <dgm:spPr/>
    </dgm:pt>
    <dgm:pt modelId="{4C556611-B009-8C4C-A0CD-34E571DB23C3}" type="pres">
      <dgm:prSet presAssocID="{421C2BFE-61DE-0B4C-A48E-1A541B2C2614}" presName="child3group" presStyleCnt="0"/>
      <dgm:spPr/>
    </dgm:pt>
    <dgm:pt modelId="{5836731D-1EFC-364E-A2E0-BA7D95A67D15}" type="pres">
      <dgm:prSet presAssocID="{421C2BFE-61DE-0B4C-A48E-1A541B2C2614}" presName="child3" presStyleLbl="bgAcc1" presStyleIdx="2" presStyleCnt="4"/>
      <dgm:spPr/>
    </dgm:pt>
    <dgm:pt modelId="{D2F1D01B-8C6C-3247-85E6-26948DE75FB2}" type="pres">
      <dgm:prSet presAssocID="{421C2BFE-61DE-0B4C-A48E-1A541B2C2614}" presName="child3Text" presStyleLbl="bgAcc1" presStyleIdx="2" presStyleCnt="4">
        <dgm:presLayoutVars>
          <dgm:bulletEnabled val="1"/>
        </dgm:presLayoutVars>
      </dgm:prSet>
      <dgm:spPr/>
    </dgm:pt>
    <dgm:pt modelId="{B6FE44F9-23AC-AF45-9A21-3A42369FE110}" type="pres">
      <dgm:prSet presAssocID="{421C2BFE-61DE-0B4C-A48E-1A541B2C2614}" presName="child4group" presStyleCnt="0"/>
      <dgm:spPr/>
    </dgm:pt>
    <dgm:pt modelId="{1842440A-22E3-3F4C-AC6E-8DAC484E7986}" type="pres">
      <dgm:prSet presAssocID="{421C2BFE-61DE-0B4C-A48E-1A541B2C2614}" presName="child4" presStyleLbl="bgAcc1" presStyleIdx="3" presStyleCnt="4"/>
      <dgm:spPr/>
    </dgm:pt>
    <dgm:pt modelId="{63BC3770-9274-4E48-A2B4-91D37213CA3A}" type="pres">
      <dgm:prSet presAssocID="{421C2BFE-61DE-0B4C-A48E-1A541B2C2614}" presName="child4Text" presStyleLbl="bgAcc1" presStyleIdx="3" presStyleCnt="4">
        <dgm:presLayoutVars>
          <dgm:bulletEnabled val="1"/>
        </dgm:presLayoutVars>
      </dgm:prSet>
      <dgm:spPr/>
    </dgm:pt>
    <dgm:pt modelId="{9175FA24-53EF-5645-8C5B-4EC776D68542}" type="pres">
      <dgm:prSet presAssocID="{421C2BFE-61DE-0B4C-A48E-1A541B2C2614}" presName="childPlaceholder" presStyleCnt="0"/>
      <dgm:spPr/>
    </dgm:pt>
    <dgm:pt modelId="{BE9F9F97-4136-774F-A164-366D02659A61}" type="pres">
      <dgm:prSet presAssocID="{421C2BFE-61DE-0B4C-A48E-1A541B2C2614}" presName="circle" presStyleCnt="0"/>
      <dgm:spPr/>
    </dgm:pt>
    <dgm:pt modelId="{A9B30B8F-C630-1C48-BBC8-FC0F9E878B4C}" type="pres">
      <dgm:prSet presAssocID="{421C2BFE-61DE-0B4C-A48E-1A541B2C261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72621A56-8288-5742-AE99-09294F014AD6}" type="pres">
      <dgm:prSet presAssocID="{421C2BFE-61DE-0B4C-A48E-1A541B2C261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4FAB0F70-87CA-804C-B6B0-F8ABA6F35E5D}" type="pres">
      <dgm:prSet presAssocID="{421C2BFE-61DE-0B4C-A48E-1A541B2C261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3D64A2D0-618C-494D-9A96-24A9BB5C4ADA}" type="pres">
      <dgm:prSet presAssocID="{421C2BFE-61DE-0B4C-A48E-1A541B2C261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A124EE0E-8974-2449-8940-0F22B29235B2}" type="pres">
      <dgm:prSet presAssocID="{421C2BFE-61DE-0B4C-A48E-1A541B2C2614}" presName="quadrantPlaceholder" presStyleCnt="0"/>
      <dgm:spPr/>
    </dgm:pt>
    <dgm:pt modelId="{F9FC68DC-6E8F-2045-AD72-6A6B0455156E}" type="pres">
      <dgm:prSet presAssocID="{421C2BFE-61DE-0B4C-A48E-1A541B2C2614}" presName="center1" presStyleLbl="fgShp" presStyleIdx="0" presStyleCnt="2"/>
      <dgm:spPr/>
    </dgm:pt>
    <dgm:pt modelId="{A0692F09-32A3-9A4C-A606-92F3F08206EC}" type="pres">
      <dgm:prSet presAssocID="{421C2BFE-61DE-0B4C-A48E-1A541B2C2614}" presName="center2" presStyleLbl="fgShp" presStyleIdx="1" presStyleCnt="2"/>
      <dgm:spPr/>
    </dgm:pt>
  </dgm:ptLst>
  <dgm:cxnLst>
    <dgm:cxn modelId="{F29C6B0C-405C-AD4D-B5C3-199DC16910A9}" type="presOf" srcId="{BE4AAAB8-2F97-D94A-8C4B-EC5F5EB34D02}" destId="{5836731D-1EFC-364E-A2E0-BA7D95A67D15}" srcOrd="0" destOrd="1" presId="urn:microsoft.com/office/officeart/2005/8/layout/cycle4"/>
    <dgm:cxn modelId="{B4E4211A-8F4F-5C47-9086-9F072D7312BA}" type="presOf" srcId="{421C2BFE-61DE-0B4C-A48E-1A541B2C2614}" destId="{4180E23B-A9B7-EE49-AB9B-90712249D96F}" srcOrd="0" destOrd="0" presId="urn:microsoft.com/office/officeart/2005/8/layout/cycle4"/>
    <dgm:cxn modelId="{4355731A-99D5-7942-B287-392C50E4C235}" type="presOf" srcId="{C4F216BD-62E5-D14A-9933-0454561DF0C1}" destId="{D2F1D01B-8C6C-3247-85E6-26948DE75FB2}" srcOrd="1" destOrd="2" presId="urn:microsoft.com/office/officeart/2005/8/layout/cycle4"/>
    <dgm:cxn modelId="{69A3941E-32FF-634F-976E-3BC32619D847}" type="presOf" srcId="{BE4AAAB8-2F97-D94A-8C4B-EC5F5EB34D02}" destId="{D2F1D01B-8C6C-3247-85E6-26948DE75FB2}" srcOrd="1" destOrd="1" presId="urn:microsoft.com/office/officeart/2005/8/layout/cycle4"/>
    <dgm:cxn modelId="{6E386C1F-5409-484C-B42E-12B408960EE7}" type="presOf" srcId="{0AA04191-1596-8446-8506-C11BDCA62786}" destId="{27EC014E-2CAB-2B49-B284-64B3885E5C31}" srcOrd="0" destOrd="1" presId="urn:microsoft.com/office/officeart/2005/8/layout/cycle4"/>
    <dgm:cxn modelId="{1574D020-5257-F348-8B91-C458CB3D11A2}" type="presOf" srcId="{934A62CC-552D-5646-9CA6-18796EDF5404}" destId="{1842440A-22E3-3F4C-AC6E-8DAC484E7986}" srcOrd="0" destOrd="1" presId="urn:microsoft.com/office/officeart/2005/8/layout/cycle4"/>
    <dgm:cxn modelId="{A2336727-D398-084D-8D04-3B06B5B7119B}" srcId="{8CC81117-46EA-984F-B07E-F3834A82B943}" destId="{E8AC85C8-247E-4F4F-ACA5-1A4DA754AC02}" srcOrd="0" destOrd="0" parTransId="{B95D1AE6-B906-BC44-9157-EE7B741F44D2}" sibTransId="{95C8EF8D-8B48-4C4C-99E7-4BFCB8A2A503}"/>
    <dgm:cxn modelId="{AC4A3A2E-D4AE-4847-826D-4A16BEC6DB31}" srcId="{CFDC43BA-4314-554F-BC52-56560DDEDCA7}" destId="{4F88E5C7-5838-2040-B675-FEC14CABDC8F}" srcOrd="2" destOrd="0" parTransId="{25E741EE-F048-1742-B7EF-D96B73005B1E}" sibTransId="{A48825B3-9B20-D344-A7D6-2FD45F0BEE90}"/>
    <dgm:cxn modelId="{EA621A2F-8DEE-C348-B94E-E36C7DCE833D}" srcId="{CFDC43BA-4314-554F-BC52-56560DDEDCA7}" destId="{934A62CC-552D-5646-9CA6-18796EDF5404}" srcOrd="1" destOrd="0" parTransId="{813EB8C3-5C5D-E54B-8662-CF103487E77D}" sibTransId="{29818430-AA67-4645-8EFC-1920957B1F49}"/>
    <dgm:cxn modelId="{4AAD1A30-A6D5-BA4E-926F-8965971BBAB3}" type="presOf" srcId="{295578B5-8E9D-5544-A738-E01043FEC841}" destId="{72621A56-8288-5742-AE99-09294F014AD6}" srcOrd="0" destOrd="0" presId="urn:microsoft.com/office/officeart/2005/8/layout/cycle4"/>
    <dgm:cxn modelId="{E1146135-F046-3C46-96F0-5E475426A407}" type="presOf" srcId="{5A5D5D55-5D91-6247-8832-F0D954520E13}" destId="{6D37F5CE-57B1-1843-8EA6-C5E434A5A219}" srcOrd="0" destOrd="1" presId="urn:microsoft.com/office/officeart/2005/8/layout/cycle4"/>
    <dgm:cxn modelId="{FCD59E3A-C15C-2C4C-9F81-BA891BC98B41}" type="presOf" srcId="{4F88E5C7-5838-2040-B675-FEC14CABDC8F}" destId="{1842440A-22E3-3F4C-AC6E-8DAC484E7986}" srcOrd="0" destOrd="2" presId="urn:microsoft.com/office/officeart/2005/8/layout/cycle4"/>
    <dgm:cxn modelId="{1EA5453B-5CC2-9F43-AD3E-EE271304EF98}" type="presOf" srcId="{E8AC85C8-247E-4F4F-ACA5-1A4DA754AC02}" destId="{D4993715-5EE0-9E4C-AF2C-BFF943877BC7}" srcOrd="1" destOrd="0" presId="urn:microsoft.com/office/officeart/2005/8/layout/cycle4"/>
    <dgm:cxn modelId="{31A13254-1514-FB43-BEF4-F2FC7C568894}" srcId="{8CCC757C-684C-B748-BF4C-0A7CFDFDEF7A}" destId="{A637F5A1-51AD-E94A-8872-7BC6A448FC6A}" srcOrd="0" destOrd="0" parTransId="{1927B344-6AE3-1941-BC68-80FFA9BDADCF}" sibTransId="{35B1688E-3B71-C64E-B680-6B878B19F740}"/>
    <dgm:cxn modelId="{FBE00D57-B0E8-7241-8778-B195437C5709}" type="presOf" srcId="{66575A10-02E6-814D-AEE6-230A19807A12}" destId="{1842440A-22E3-3F4C-AC6E-8DAC484E7986}" srcOrd="0" destOrd="0" presId="urn:microsoft.com/office/officeart/2005/8/layout/cycle4"/>
    <dgm:cxn modelId="{866D5257-E5BD-BB4D-A19F-76A06E070643}" srcId="{421C2BFE-61DE-0B4C-A48E-1A541B2C2614}" destId="{295578B5-8E9D-5544-A738-E01043FEC841}" srcOrd="1" destOrd="0" parTransId="{D2D8EDB8-6109-574C-A1B7-DE98EA21F7E7}" sibTransId="{E0E42219-7518-1B4A-8812-1E05B4D3D02C}"/>
    <dgm:cxn modelId="{9821096D-1ADB-A342-B15D-318B04F429E1}" srcId="{8CCC757C-684C-B748-BF4C-0A7CFDFDEF7A}" destId="{BE4AAAB8-2F97-D94A-8C4B-EC5F5EB34D02}" srcOrd="1" destOrd="0" parTransId="{8EDEC976-30F5-1D4C-95AC-E096FFBD418F}" sibTransId="{02133924-9205-D443-9106-9AF2FA84F946}"/>
    <dgm:cxn modelId="{35603870-91A8-C542-8DEB-6F620ACD0794}" type="presOf" srcId="{934A62CC-552D-5646-9CA6-18796EDF5404}" destId="{63BC3770-9274-4E48-A2B4-91D37213CA3A}" srcOrd="1" destOrd="1" presId="urn:microsoft.com/office/officeart/2005/8/layout/cycle4"/>
    <dgm:cxn modelId="{C7FE6075-CC1D-E245-AAC5-2ED6EF40A931}" type="presOf" srcId="{5A5D5D55-5D91-6247-8832-F0D954520E13}" destId="{D4993715-5EE0-9E4C-AF2C-BFF943877BC7}" srcOrd="1" destOrd="1" presId="urn:microsoft.com/office/officeart/2005/8/layout/cycle4"/>
    <dgm:cxn modelId="{A7CEF676-115E-3241-AB22-F0E855EF8DF6}" srcId="{421C2BFE-61DE-0B4C-A48E-1A541B2C2614}" destId="{8CC81117-46EA-984F-B07E-F3834A82B943}" srcOrd="0" destOrd="0" parTransId="{E042E12C-3DFA-394E-BD55-73AD4AA9802D}" sibTransId="{A5ECA3C5-ED76-CE45-9721-BED9EE49A6EA}"/>
    <dgm:cxn modelId="{96050377-3990-EA4D-8D8B-2070133BE424}" type="presOf" srcId="{CFDC43BA-4314-554F-BC52-56560DDEDCA7}" destId="{3D64A2D0-618C-494D-9A96-24A9BB5C4ADA}" srcOrd="0" destOrd="0" presId="urn:microsoft.com/office/officeart/2005/8/layout/cycle4"/>
    <dgm:cxn modelId="{6DDEA283-909A-E544-96A5-9F904C25860B}" type="presOf" srcId="{BE406A28-3EB9-B344-9E24-74094EED9009}" destId="{D4993715-5EE0-9E4C-AF2C-BFF943877BC7}" srcOrd="1" destOrd="2" presId="urn:microsoft.com/office/officeart/2005/8/layout/cycle4"/>
    <dgm:cxn modelId="{67E24C88-CF0C-B146-969F-AD8E4F9FD54B}" srcId="{8CCC757C-684C-B748-BF4C-0A7CFDFDEF7A}" destId="{C4F216BD-62E5-D14A-9933-0454561DF0C1}" srcOrd="2" destOrd="0" parTransId="{49BF9F25-DE6F-204D-88D5-4280886B3A35}" sibTransId="{D148A975-F48B-7644-B057-2FEFAD1EB455}"/>
    <dgm:cxn modelId="{B59CAF8E-4027-A04B-8E36-2AA383E04AF9}" type="presOf" srcId="{110E32D8-54ED-B147-8F52-86104E5161C9}" destId="{27EC014E-2CAB-2B49-B284-64B3885E5C31}" srcOrd="0" destOrd="0" presId="urn:microsoft.com/office/officeart/2005/8/layout/cycle4"/>
    <dgm:cxn modelId="{2B293893-12CC-5E4D-B14B-310EB8CDD893}" type="presOf" srcId="{A637F5A1-51AD-E94A-8872-7BC6A448FC6A}" destId="{D2F1D01B-8C6C-3247-85E6-26948DE75FB2}" srcOrd="1" destOrd="0" presId="urn:microsoft.com/office/officeart/2005/8/layout/cycle4"/>
    <dgm:cxn modelId="{5BA6039E-24EF-F249-B5E0-743AA6330120}" srcId="{295578B5-8E9D-5544-A738-E01043FEC841}" destId="{0AA04191-1596-8446-8506-C11BDCA62786}" srcOrd="1" destOrd="0" parTransId="{DD363058-BE68-4640-AAAC-6A96D23CDFDA}" sibTransId="{663B3077-864A-F546-941E-CEA766D49862}"/>
    <dgm:cxn modelId="{0A6C5CA5-7319-E748-8689-BF1A9B0FA854}" srcId="{8CC81117-46EA-984F-B07E-F3834A82B943}" destId="{5A5D5D55-5D91-6247-8832-F0D954520E13}" srcOrd="1" destOrd="0" parTransId="{5CE90413-6154-BB45-BCE9-BCC8B81F1D60}" sibTransId="{7031FF50-57B9-6F4F-A544-9A80AA1B4222}"/>
    <dgm:cxn modelId="{F0385CA8-FC86-5D45-8424-B513FCD3A515}" type="presOf" srcId="{C4F216BD-62E5-D14A-9933-0454561DF0C1}" destId="{5836731D-1EFC-364E-A2E0-BA7D95A67D15}" srcOrd="0" destOrd="2" presId="urn:microsoft.com/office/officeart/2005/8/layout/cycle4"/>
    <dgm:cxn modelId="{410FE4B5-CE1B-C64E-802A-D3CF8EF3C77A}" type="presOf" srcId="{BE406A28-3EB9-B344-9E24-74094EED9009}" destId="{6D37F5CE-57B1-1843-8EA6-C5E434A5A219}" srcOrd="0" destOrd="2" presId="urn:microsoft.com/office/officeart/2005/8/layout/cycle4"/>
    <dgm:cxn modelId="{3A3A5FBF-4B5F-F24E-AB00-BE4756319638}" srcId="{421C2BFE-61DE-0B4C-A48E-1A541B2C2614}" destId="{CFDC43BA-4314-554F-BC52-56560DDEDCA7}" srcOrd="3" destOrd="0" parTransId="{62912743-9670-254F-9FD4-9A4C51771114}" sibTransId="{17803760-C3AD-2349-85EC-EA0C48965F3E}"/>
    <dgm:cxn modelId="{BD7EFFC8-6088-0F40-9CDF-27A709C655DA}" type="presOf" srcId="{110E32D8-54ED-B147-8F52-86104E5161C9}" destId="{D15215F4-56FA-8449-8C4A-396EC6D661BD}" srcOrd="1" destOrd="0" presId="urn:microsoft.com/office/officeart/2005/8/layout/cycle4"/>
    <dgm:cxn modelId="{242191D0-BF3B-BF41-8284-7A57039443E8}" type="presOf" srcId="{4F88E5C7-5838-2040-B675-FEC14CABDC8F}" destId="{63BC3770-9274-4E48-A2B4-91D37213CA3A}" srcOrd="1" destOrd="2" presId="urn:microsoft.com/office/officeart/2005/8/layout/cycle4"/>
    <dgm:cxn modelId="{2DA008D3-BDCF-0545-BFD0-DAC65EE8D3BC}" type="presOf" srcId="{A637F5A1-51AD-E94A-8872-7BC6A448FC6A}" destId="{5836731D-1EFC-364E-A2E0-BA7D95A67D15}" srcOrd="0" destOrd="0" presId="urn:microsoft.com/office/officeart/2005/8/layout/cycle4"/>
    <dgm:cxn modelId="{7EEAFAD4-5F17-734A-8D86-F447C450E3AF}" srcId="{421C2BFE-61DE-0B4C-A48E-1A541B2C2614}" destId="{8CCC757C-684C-B748-BF4C-0A7CFDFDEF7A}" srcOrd="2" destOrd="0" parTransId="{AE45308A-90B4-2044-8D97-3DBAC90E4B73}" sibTransId="{8161215B-A0BB-5146-87D1-060733BFC6E4}"/>
    <dgm:cxn modelId="{9B635CDC-90BA-DA47-BDFE-A4552FFE6D9C}" type="presOf" srcId="{66575A10-02E6-814D-AEE6-230A19807A12}" destId="{63BC3770-9274-4E48-A2B4-91D37213CA3A}" srcOrd="1" destOrd="0" presId="urn:microsoft.com/office/officeart/2005/8/layout/cycle4"/>
    <dgm:cxn modelId="{C44F8AE2-5A5E-FD4B-A2D6-E8207BD3C502}" srcId="{295578B5-8E9D-5544-A738-E01043FEC841}" destId="{110E32D8-54ED-B147-8F52-86104E5161C9}" srcOrd="0" destOrd="0" parTransId="{F959951E-BC1F-8040-A318-C8FCC26397D9}" sibTransId="{C7A2C632-126E-4F41-80BF-781F404690D2}"/>
    <dgm:cxn modelId="{FDF532E7-C590-EF42-9277-32F06FB9E906}" type="presOf" srcId="{8CC81117-46EA-984F-B07E-F3834A82B943}" destId="{A9B30B8F-C630-1C48-BBC8-FC0F9E878B4C}" srcOrd="0" destOrd="0" presId="urn:microsoft.com/office/officeart/2005/8/layout/cycle4"/>
    <dgm:cxn modelId="{A064B4EB-547E-1F46-BA56-459C618736A7}" srcId="{8CC81117-46EA-984F-B07E-F3834A82B943}" destId="{BE406A28-3EB9-B344-9E24-74094EED9009}" srcOrd="2" destOrd="0" parTransId="{A48247AA-2333-B347-9019-9F058089DFAC}" sibTransId="{84020333-85C6-324D-8836-FECCB29FEAF5}"/>
    <dgm:cxn modelId="{EB48FDEC-0328-EC4E-9F14-F35D3819D951}" type="presOf" srcId="{8CCC757C-684C-B748-BF4C-0A7CFDFDEF7A}" destId="{4FAB0F70-87CA-804C-B6B0-F8ABA6F35E5D}" srcOrd="0" destOrd="0" presId="urn:microsoft.com/office/officeart/2005/8/layout/cycle4"/>
    <dgm:cxn modelId="{8065C2F5-49AB-EA4D-9289-DBAFBFEDCC61}" type="presOf" srcId="{0AA04191-1596-8446-8506-C11BDCA62786}" destId="{D15215F4-56FA-8449-8C4A-396EC6D661BD}" srcOrd="1" destOrd="1" presId="urn:microsoft.com/office/officeart/2005/8/layout/cycle4"/>
    <dgm:cxn modelId="{241D2FF9-B200-AD44-B22E-6D9590C36926}" srcId="{CFDC43BA-4314-554F-BC52-56560DDEDCA7}" destId="{66575A10-02E6-814D-AEE6-230A19807A12}" srcOrd="0" destOrd="0" parTransId="{1570A641-C5AC-624C-97A1-A6543F6675AE}" sibTransId="{8C8EB6C6-7C63-E545-82A8-2C0E98ED930D}"/>
    <dgm:cxn modelId="{C8F825FD-D377-EB4B-A18A-F18E33925A04}" type="presOf" srcId="{E8AC85C8-247E-4F4F-ACA5-1A4DA754AC02}" destId="{6D37F5CE-57B1-1843-8EA6-C5E434A5A219}" srcOrd="0" destOrd="0" presId="urn:microsoft.com/office/officeart/2005/8/layout/cycle4"/>
    <dgm:cxn modelId="{93742CC3-1FE3-A244-9773-B429993E4182}" type="presParOf" srcId="{4180E23B-A9B7-EE49-AB9B-90712249D96F}" destId="{82270E35-472E-244F-B7AB-3A5978E73321}" srcOrd="0" destOrd="0" presId="urn:microsoft.com/office/officeart/2005/8/layout/cycle4"/>
    <dgm:cxn modelId="{0BDEE5AC-6F32-5A4E-8A66-C8813404DB3C}" type="presParOf" srcId="{82270E35-472E-244F-B7AB-3A5978E73321}" destId="{3DD927F9-8DFC-FA45-AE04-1EE066833C88}" srcOrd="0" destOrd="0" presId="urn:microsoft.com/office/officeart/2005/8/layout/cycle4"/>
    <dgm:cxn modelId="{5347FA0A-1015-0B45-99C1-F558D39D81D7}" type="presParOf" srcId="{3DD927F9-8DFC-FA45-AE04-1EE066833C88}" destId="{6D37F5CE-57B1-1843-8EA6-C5E434A5A219}" srcOrd="0" destOrd="0" presId="urn:microsoft.com/office/officeart/2005/8/layout/cycle4"/>
    <dgm:cxn modelId="{DD6746D5-2827-1843-90FE-721A4A5DF80E}" type="presParOf" srcId="{3DD927F9-8DFC-FA45-AE04-1EE066833C88}" destId="{D4993715-5EE0-9E4C-AF2C-BFF943877BC7}" srcOrd="1" destOrd="0" presId="urn:microsoft.com/office/officeart/2005/8/layout/cycle4"/>
    <dgm:cxn modelId="{E58F90CF-4701-D04A-8450-F343FDD65D86}" type="presParOf" srcId="{82270E35-472E-244F-B7AB-3A5978E73321}" destId="{C8D65EF1-4BC3-7C46-A860-54B6574819C8}" srcOrd="1" destOrd="0" presId="urn:microsoft.com/office/officeart/2005/8/layout/cycle4"/>
    <dgm:cxn modelId="{85659814-03B2-2349-B3CA-EA076A0B04AB}" type="presParOf" srcId="{C8D65EF1-4BC3-7C46-A860-54B6574819C8}" destId="{27EC014E-2CAB-2B49-B284-64B3885E5C31}" srcOrd="0" destOrd="0" presId="urn:microsoft.com/office/officeart/2005/8/layout/cycle4"/>
    <dgm:cxn modelId="{1E7AB7D0-30D3-0841-8EED-402C9614FF1F}" type="presParOf" srcId="{C8D65EF1-4BC3-7C46-A860-54B6574819C8}" destId="{D15215F4-56FA-8449-8C4A-396EC6D661BD}" srcOrd="1" destOrd="0" presId="urn:microsoft.com/office/officeart/2005/8/layout/cycle4"/>
    <dgm:cxn modelId="{09716E3B-E616-7E4E-84BE-1B1915F5631C}" type="presParOf" srcId="{82270E35-472E-244F-B7AB-3A5978E73321}" destId="{4C556611-B009-8C4C-A0CD-34E571DB23C3}" srcOrd="2" destOrd="0" presId="urn:microsoft.com/office/officeart/2005/8/layout/cycle4"/>
    <dgm:cxn modelId="{C6FF836C-B4EE-AA49-B039-75BEC321832F}" type="presParOf" srcId="{4C556611-B009-8C4C-A0CD-34E571DB23C3}" destId="{5836731D-1EFC-364E-A2E0-BA7D95A67D15}" srcOrd="0" destOrd="0" presId="urn:microsoft.com/office/officeart/2005/8/layout/cycle4"/>
    <dgm:cxn modelId="{0BA8526E-0369-754A-B3FF-75F9DADFAA28}" type="presParOf" srcId="{4C556611-B009-8C4C-A0CD-34E571DB23C3}" destId="{D2F1D01B-8C6C-3247-85E6-26948DE75FB2}" srcOrd="1" destOrd="0" presId="urn:microsoft.com/office/officeart/2005/8/layout/cycle4"/>
    <dgm:cxn modelId="{3A8625FC-EBAE-914D-9664-C91EDF0D826F}" type="presParOf" srcId="{82270E35-472E-244F-B7AB-3A5978E73321}" destId="{B6FE44F9-23AC-AF45-9A21-3A42369FE110}" srcOrd="3" destOrd="0" presId="urn:microsoft.com/office/officeart/2005/8/layout/cycle4"/>
    <dgm:cxn modelId="{70432EEB-DD60-AF46-AA82-3B49A5D70439}" type="presParOf" srcId="{B6FE44F9-23AC-AF45-9A21-3A42369FE110}" destId="{1842440A-22E3-3F4C-AC6E-8DAC484E7986}" srcOrd="0" destOrd="0" presId="urn:microsoft.com/office/officeart/2005/8/layout/cycle4"/>
    <dgm:cxn modelId="{3B699B49-2407-0846-84E9-01AA3910D176}" type="presParOf" srcId="{B6FE44F9-23AC-AF45-9A21-3A42369FE110}" destId="{63BC3770-9274-4E48-A2B4-91D37213CA3A}" srcOrd="1" destOrd="0" presId="urn:microsoft.com/office/officeart/2005/8/layout/cycle4"/>
    <dgm:cxn modelId="{DC498F4E-D392-B747-A52A-5006A4B98620}" type="presParOf" srcId="{82270E35-472E-244F-B7AB-3A5978E73321}" destId="{9175FA24-53EF-5645-8C5B-4EC776D68542}" srcOrd="4" destOrd="0" presId="urn:microsoft.com/office/officeart/2005/8/layout/cycle4"/>
    <dgm:cxn modelId="{4E377C6C-F0CE-CB43-B71D-E295A7C5F5E4}" type="presParOf" srcId="{4180E23B-A9B7-EE49-AB9B-90712249D96F}" destId="{BE9F9F97-4136-774F-A164-366D02659A61}" srcOrd="1" destOrd="0" presId="urn:microsoft.com/office/officeart/2005/8/layout/cycle4"/>
    <dgm:cxn modelId="{25705E42-C805-E747-B740-16F88D1C3DC1}" type="presParOf" srcId="{BE9F9F97-4136-774F-A164-366D02659A61}" destId="{A9B30B8F-C630-1C48-BBC8-FC0F9E878B4C}" srcOrd="0" destOrd="0" presId="urn:microsoft.com/office/officeart/2005/8/layout/cycle4"/>
    <dgm:cxn modelId="{9D1FB694-D9D4-E540-A006-E5462C9505AB}" type="presParOf" srcId="{BE9F9F97-4136-774F-A164-366D02659A61}" destId="{72621A56-8288-5742-AE99-09294F014AD6}" srcOrd="1" destOrd="0" presId="urn:microsoft.com/office/officeart/2005/8/layout/cycle4"/>
    <dgm:cxn modelId="{4398895F-1EE9-AD4E-99A3-D922BECC935D}" type="presParOf" srcId="{BE9F9F97-4136-774F-A164-366D02659A61}" destId="{4FAB0F70-87CA-804C-B6B0-F8ABA6F35E5D}" srcOrd="2" destOrd="0" presId="urn:microsoft.com/office/officeart/2005/8/layout/cycle4"/>
    <dgm:cxn modelId="{A4D4D47B-7E76-CE47-975C-D26CC6D238A4}" type="presParOf" srcId="{BE9F9F97-4136-774F-A164-366D02659A61}" destId="{3D64A2D0-618C-494D-9A96-24A9BB5C4ADA}" srcOrd="3" destOrd="0" presId="urn:microsoft.com/office/officeart/2005/8/layout/cycle4"/>
    <dgm:cxn modelId="{DC11D2B9-B4EA-7145-8218-22CA75DFBFC8}" type="presParOf" srcId="{BE9F9F97-4136-774F-A164-366D02659A61}" destId="{A124EE0E-8974-2449-8940-0F22B29235B2}" srcOrd="4" destOrd="0" presId="urn:microsoft.com/office/officeart/2005/8/layout/cycle4"/>
    <dgm:cxn modelId="{BEC5A906-5D66-E74E-A272-C5696D9E78AC}" type="presParOf" srcId="{4180E23B-A9B7-EE49-AB9B-90712249D96F}" destId="{F9FC68DC-6E8F-2045-AD72-6A6B0455156E}" srcOrd="2" destOrd="0" presId="urn:microsoft.com/office/officeart/2005/8/layout/cycle4"/>
    <dgm:cxn modelId="{F8BFBBBE-5880-CB4E-9B4E-E0621B8B3264}" type="presParOf" srcId="{4180E23B-A9B7-EE49-AB9B-90712249D96F}" destId="{A0692F09-32A3-9A4C-A606-92F3F08206EC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36731D-1EFC-364E-A2E0-BA7D95A67D15}">
      <dsp:nvSpPr>
        <dsp:cNvPr id="0" name=""/>
        <dsp:cNvSpPr/>
      </dsp:nvSpPr>
      <dsp:spPr>
        <a:xfrm>
          <a:off x="6246375" y="4582014"/>
          <a:ext cx="3328698" cy="2156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39272"/>
              <a:satOff val="-64555"/>
              <a:lumOff val="330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Ethical &amp; Regulatory Challenges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Resistance to Change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Unintended Consequences &amp; Failures</a:t>
          </a:r>
          <a:endParaRPr lang="en-GB" sz="1500" kern="1200" dirty="0"/>
        </a:p>
      </dsp:txBody>
      <dsp:txXfrm>
        <a:off x="7292351" y="5168441"/>
        <a:ext cx="2235357" cy="1522449"/>
      </dsp:txXfrm>
    </dsp:sp>
    <dsp:sp modelId="{1842440A-22E3-3F4C-AC6E-8DAC484E7986}">
      <dsp:nvSpPr>
        <dsp:cNvPr id="0" name=""/>
        <dsp:cNvSpPr/>
      </dsp:nvSpPr>
      <dsp:spPr>
        <a:xfrm>
          <a:off x="815340" y="4582014"/>
          <a:ext cx="3328698" cy="2156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58909"/>
              <a:satOff val="-96832"/>
              <a:lumOff val="495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New Markets &amp; </a:t>
          </a:r>
          <a:br>
            <a:rPr lang="en-GB" sz="1500" b="1" kern="1200" dirty="0"/>
          </a:br>
          <a:r>
            <a:rPr lang="en-GB" sz="1500" b="1" kern="1200" dirty="0"/>
            <a:t>Verticals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Product &amp; Service Innovation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Global Expansion &amp; Connectivity</a:t>
          </a:r>
          <a:endParaRPr lang="en-GB" sz="1500" kern="1200" dirty="0"/>
        </a:p>
      </dsp:txBody>
      <dsp:txXfrm>
        <a:off x="862706" y="5168441"/>
        <a:ext cx="2235357" cy="1522449"/>
      </dsp:txXfrm>
    </dsp:sp>
    <dsp:sp modelId="{27EC014E-2CAB-2B49-B284-64B3885E5C31}">
      <dsp:nvSpPr>
        <dsp:cNvPr id="0" name=""/>
        <dsp:cNvSpPr/>
      </dsp:nvSpPr>
      <dsp:spPr>
        <a:xfrm>
          <a:off x="6246375" y="0"/>
          <a:ext cx="3328698" cy="2156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19636"/>
              <a:satOff val="-32277"/>
              <a:lumOff val="165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High Implementation Costs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Skill Gaps &amp; Talent Shortages</a:t>
          </a:r>
          <a:endParaRPr lang="en-GB" sz="1500" kern="1200" dirty="0"/>
        </a:p>
      </dsp:txBody>
      <dsp:txXfrm>
        <a:off x="7292351" y="47366"/>
        <a:ext cx="2235357" cy="1522449"/>
      </dsp:txXfrm>
    </dsp:sp>
    <dsp:sp modelId="{6D37F5CE-57B1-1843-8EA6-C5E434A5A219}">
      <dsp:nvSpPr>
        <dsp:cNvPr id="0" name=""/>
        <dsp:cNvSpPr/>
      </dsp:nvSpPr>
      <dsp:spPr>
        <a:xfrm>
          <a:off x="815340" y="0"/>
          <a:ext cx="3328698" cy="2156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Efficiency and Automation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Smarter Decision Making</a:t>
          </a:r>
          <a:endParaRPr lang="en-GB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b="1" kern="1200" dirty="0"/>
            <a:t>Scalability &amp; Agility</a:t>
          </a:r>
          <a:endParaRPr lang="en-GB" sz="1500" kern="1200" dirty="0"/>
        </a:p>
      </dsp:txBody>
      <dsp:txXfrm>
        <a:off x="862706" y="47366"/>
        <a:ext cx="2235357" cy="1522449"/>
      </dsp:txXfrm>
    </dsp:sp>
    <dsp:sp modelId="{A9B30B8F-C630-1C48-BBC8-FC0F9E878B4C}">
      <dsp:nvSpPr>
        <dsp:cNvPr id="0" name=""/>
        <dsp:cNvSpPr/>
      </dsp:nvSpPr>
      <dsp:spPr>
        <a:xfrm>
          <a:off x="2210159" y="384080"/>
          <a:ext cx="2917665" cy="2917665"/>
        </a:xfrm>
        <a:prstGeom prst="pieWedge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Strengths</a:t>
          </a:r>
        </a:p>
      </dsp:txBody>
      <dsp:txXfrm>
        <a:off x="3064723" y="1238644"/>
        <a:ext cx="2063101" cy="2063101"/>
      </dsp:txXfrm>
    </dsp:sp>
    <dsp:sp modelId="{72621A56-8288-5742-AE99-09294F014AD6}">
      <dsp:nvSpPr>
        <dsp:cNvPr id="0" name=""/>
        <dsp:cNvSpPr/>
      </dsp:nvSpPr>
      <dsp:spPr>
        <a:xfrm rot="5400000">
          <a:off x="5262590" y="384080"/>
          <a:ext cx="2917665" cy="2917665"/>
        </a:xfrm>
        <a:prstGeom prst="pieWedge">
          <a:avLst/>
        </a:prstGeom>
        <a:solidFill>
          <a:schemeClr val="accent5">
            <a:shade val="80000"/>
            <a:hueOff val="19636"/>
            <a:satOff val="-32277"/>
            <a:lumOff val="1651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Weaknesses</a:t>
          </a:r>
        </a:p>
      </dsp:txBody>
      <dsp:txXfrm rot="-5400000">
        <a:off x="5262590" y="1238644"/>
        <a:ext cx="2063101" cy="2063101"/>
      </dsp:txXfrm>
    </dsp:sp>
    <dsp:sp modelId="{4FAB0F70-87CA-804C-B6B0-F8ABA6F35E5D}">
      <dsp:nvSpPr>
        <dsp:cNvPr id="0" name=""/>
        <dsp:cNvSpPr/>
      </dsp:nvSpPr>
      <dsp:spPr>
        <a:xfrm rot="10800000">
          <a:off x="5262590" y="3436511"/>
          <a:ext cx="2917665" cy="2917665"/>
        </a:xfrm>
        <a:prstGeom prst="pieWedge">
          <a:avLst/>
        </a:prstGeom>
        <a:solidFill>
          <a:schemeClr val="accent5">
            <a:shade val="80000"/>
            <a:hueOff val="39272"/>
            <a:satOff val="-64555"/>
            <a:lumOff val="3302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Opportunities</a:t>
          </a:r>
        </a:p>
      </dsp:txBody>
      <dsp:txXfrm rot="10800000">
        <a:off x="5262590" y="3436511"/>
        <a:ext cx="2063101" cy="2063101"/>
      </dsp:txXfrm>
    </dsp:sp>
    <dsp:sp modelId="{3D64A2D0-618C-494D-9A96-24A9BB5C4ADA}">
      <dsp:nvSpPr>
        <dsp:cNvPr id="0" name=""/>
        <dsp:cNvSpPr/>
      </dsp:nvSpPr>
      <dsp:spPr>
        <a:xfrm rot="16200000">
          <a:off x="2210159" y="3436511"/>
          <a:ext cx="2917665" cy="2917665"/>
        </a:xfrm>
        <a:prstGeom prst="pieWedge">
          <a:avLst/>
        </a:prstGeom>
        <a:solidFill>
          <a:schemeClr val="accent5">
            <a:shade val="80000"/>
            <a:hueOff val="58909"/>
            <a:satOff val="-96832"/>
            <a:lumOff val="4954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Threats</a:t>
          </a:r>
        </a:p>
      </dsp:txBody>
      <dsp:txXfrm rot="5400000">
        <a:off x="3064723" y="3436511"/>
        <a:ext cx="2063101" cy="2063101"/>
      </dsp:txXfrm>
    </dsp:sp>
    <dsp:sp modelId="{F9FC68DC-6E8F-2045-AD72-6A6B0455156E}">
      <dsp:nvSpPr>
        <dsp:cNvPr id="0" name=""/>
        <dsp:cNvSpPr/>
      </dsp:nvSpPr>
      <dsp:spPr>
        <a:xfrm>
          <a:off x="4691522" y="2762685"/>
          <a:ext cx="1007369" cy="875973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692F09-32A3-9A4C-A606-92F3F08206EC}">
      <dsp:nvSpPr>
        <dsp:cNvPr id="0" name=""/>
        <dsp:cNvSpPr/>
      </dsp:nvSpPr>
      <dsp:spPr>
        <a:xfrm rot="10800000">
          <a:off x="4691522" y="3099598"/>
          <a:ext cx="1007369" cy="875973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2/19/25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8EC8D-EF88-0275-F75C-A789924433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57874-EF65-4B61-B062-40C932C81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FE048-FAD0-D943-9A17-3C4CB7633182}" type="datetimeFigureOut">
              <a:rPr lang="en-US" smtClean="0"/>
              <a:t>2/19/25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47812-3409-784D-BAE7-ABE53735D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30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23A35-1FA6-84F9-C9C9-8EFD760A5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7CDB01-A300-500A-E9FF-5021D5B21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B90371-6E13-9BA6-3274-E7DFC0AA83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D689E-823E-FB48-22C9-BEE63C553E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94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154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B0BC3-F4AA-7056-D798-BB01CE18A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EA89CC-ACF1-27E1-320F-002BCA4B2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DB0C94-A3FB-4BDF-2B4D-7BBAAF57CA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Amazon: Demonstrates the power of AI in e-commerce, optimizing logistics, and personalizing customer experiences.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IBM Watson: Highlights the transformative potential of AI in healthcare, improving diagnostics, treatment plans, and drug discovery.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SAP Joule: Showcases how AI can be integrated into business management systems to enhance operational efficiency, improve decision-making, and drive strategic growth.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AI Hub Application: Illustrates the practical application of AI principles through a custom-developed platform, enabling businesses to easily create and deploy AI-powered solutions.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684632-7A8C-C8DB-A7D4-62A8CD9BCD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7085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A2945-3996-7BD4-1B44-32FC0CDE0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723E4B-5217-8761-D707-F104141881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6348C-54B2-935E-6E46-F2430BD68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422BC-1F8F-422C-E408-E9707BB24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070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316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Amazon: Demonstrates the power of AI in e-commerce, optimizing logistics, and personalizing customer experiences.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IBM Watson: Highlights the transformative potential of AI in healthcare, improving diagnostics, treatment plans, and drug discovery.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SAP Joule: Showcases how AI can be integrated into business management systems to enhance operational efficiency, improve decision-making, and drive strategic growth.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AI Hub Application: Illustrates the practical application of AI principles through a custom-developed platform, enabling businesses to easily create and deploy AI-powered solutions.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939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501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Exponential Growth of Data:</a:t>
            </a:r>
            <a:r>
              <a:rPr lang="en-US" dirty="0"/>
              <a:t> The explosion of data generated by businesses, devices, and individuals fuels the development and application of AI algorithms.   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Advancements in Computing Power:</a:t>
            </a:r>
            <a:r>
              <a:rPr lang="en-US" dirty="0"/>
              <a:t> Increased processing power and the rise of cloud computing provide the necessary infrastructure for AI to thrive.   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Breakthroughs in AI Research:</a:t>
            </a:r>
            <a:r>
              <a:rPr lang="en-US" dirty="0"/>
              <a:t> Continuous advancements in machine learning, deep learning, and other AI subfields are driving innovation.</a:t>
            </a:r>
            <a:endParaRPr lang="en-US" dirty="0">
              <a:ea typeface="Calibri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Increased Accessibility to AI Tools:</a:t>
            </a:r>
            <a:r>
              <a:rPr lang="en-US" dirty="0"/>
              <a:t> Democratization of AI through open-source frameworks, cloud-based platforms, and pre-trained models makes AI more accessible to businesses of all sizes.   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r>
              <a:rPr lang="en-US" b="1" dirty="0"/>
              <a:t>Growing Business Demand: </a:t>
            </a:r>
            <a:r>
              <a:rPr lang="en-US" dirty="0"/>
              <a:t>Businesses are increasingly recognizing the competitive advantages of AI and actively seeking ways to integrate it into their operations.</a:t>
            </a: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83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74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b="1" dirty="0"/>
              <a:t>Operational Inefficiencies:</a:t>
            </a:r>
            <a:r>
              <a:rPr lang="en-US" dirty="0"/>
              <a:t> Manual processes, time-consuming tasks, and human error lead to delays, increased costs, and reduced productivity.</a:t>
            </a:r>
          </a:p>
          <a:p>
            <a:pPr>
              <a:buFont typeface="Arial"/>
              <a:buChar char="•"/>
            </a:pPr>
            <a:r>
              <a:rPr lang="en-US" b="1" dirty="0"/>
              <a:t>Data Overload:</a:t>
            </a:r>
            <a:r>
              <a:rPr lang="en-US" dirty="0"/>
              <a:t> Difficulty in processing and analyzing large volumes of data to extract meaningful insights for decision-making.</a:t>
            </a:r>
          </a:p>
          <a:p>
            <a:pPr>
              <a:buFont typeface="Arial"/>
              <a:buChar char="•"/>
            </a:pPr>
            <a:r>
              <a:rPr lang="en-US" b="1" dirty="0"/>
              <a:t>Limited Customer Insights:</a:t>
            </a:r>
            <a:r>
              <a:rPr lang="en-US" dirty="0"/>
              <a:t> Lack of real-time customer data and inability to personalize customer interactions.</a:t>
            </a:r>
          </a:p>
          <a:p>
            <a:pPr>
              <a:buFont typeface="Arial"/>
              <a:buChar char="•"/>
            </a:pPr>
            <a:r>
              <a:rPr lang="en-US" b="1" dirty="0"/>
              <a:t>Inflexible Decision-Making:</a:t>
            </a:r>
            <a:r>
              <a:rPr lang="en-US" dirty="0"/>
              <a:t> Traditional methods struggle to adapt to rapidly changing market conditions and customer demands.</a:t>
            </a:r>
            <a:endParaRPr lang="en-US" dirty="0">
              <a:ea typeface="Calibri"/>
              <a:cs typeface="Calibri"/>
            </a:endParaRPr>
          </a:p>
          <a:p>
            <a:pPr>
              <a:buFont typeface="Arial"/>
              <a:buChar char="•"/>
            </a:pPr>
            <a:r>
              <a:rPr lang="en-US" b="1" dirty="0"/>
              <a:t>Rising Costs:</a:t>
            </a:r>
            <a:r>
              <a:rPr lang="en-US" dirty="0"/>
              <a:t> Increasing labor costs and the need to optimize resource allocation to maintain profitability.</a:t>
            </a:r>
            <a:endParaRPr lang="en-US" dirty="0">
              <a:ea typeface="Calibri"/>
              <a:cs typeface="Calibri"/>
            </a:endParaRPr>
          </a:p>
          <a:p>
            <a:pPr>
              <a:buFont typeface="Arial"/>
              <a:buChar char="•"/>
            </a:pP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456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76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b="1" dirty="0"/>
              <a:t>Machine Learning (ML):</a:t>
            </a:r>
            <a:endParaRPr lang="en-US" dirty="0"/>
          </a:p>
          <a:p>
            <a:pPr marL="171450" lvl="1">
              <a:buFont typeface="Courier New"/>
              <a:buChar char="o"/>
            </a:pPr>
            <a:r>
              <a:rPr lang="en-US" b="1" dirty="0"/>
              <a:t>Technology:</a:t>
            </a:r>
            <a:r>
              <a:rPr lang="en-US" dirty="0"/>
              <a:t> Algorithms that enable computers to learn from data without explicit programming.   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171450" lvl="1">
              <a:buFont typeface="Courier New"/>
              <a:buChar char="o"/>
            </a:pPr>
            <a:r>
              <a:rPr lang="en-US" b="1" dirty="0"/>
              <a:t>Applications:</a:t>
            </a:r>
            <a:r>
              <a:rPr lang="en-US" dirty="0"/>
              <a:t> Predictive analytics, fraud detection, personalized recommendations, demand forecasting, risk assessment.   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>
              <a:buFont typeface="Arial"/>
              <a:buChar char="•"/>
            </a:pPr>
            <a:r>
              <a:rPr lang="en-US" b="1" dirty="0"/>
              <a:t>Natural Language Processing (NLP):</a:t>
            </a:r>
            <a:endParaRPr lang="en-US" dirty="0"/>
          </a:p>
          <a:p>
            <a:pPr marL="171450" lvl="1">
              <a:buFont typeface="Courier New"/>
              <a:buChar char="o"/>
            </a:pPr>
            <a:r>
              <a:rPr lang="en-US" b="1" dirty="0"/>
              <a:t>Technology:</a:t>
            </a:r>
            <a:r>
              <a:rPr lang="en-US" dirty="0"/>
              <a:t> Algorithms that allow computers to understand, interpret, and generate human language.   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171450" lvl="1">
              <a:buFont typeface="Courier New"/>
              <a:buChar char="o"/>
            </a:pPr>
            <a:r>
              <a:rPr lang="en-US" b="1" dirty="0"/>
              <a:t>Applications:</a:t>
            </a:r>
            <a:r>
              <a:rPr lang="en-US" dirty="0"/>
              <a:t> Chatbots, sentiment analysis, language translation, text summarization, customer service automation.   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>
              <a:buFont typeface="Arial"/>
              <a:buChar char="•"/>
            </a:pPr>
            <a:r>
              <a:rPr lang="en-US" b="1" dirty="0"/>
              <a:t>Computer Vision:</a:t>
            </a:r>
            <a:endParaRPr lang="en-US" dirty="0"/>
          </a:p>
          <a:p>
            <a:pPr marL="171450" lvl="1">
              <a:buFont typeface="Courier New"/>
              <a:buChar char="o"/>
            </a:pPr>
            <a:r>
              <a:rPr lang="en-US" b="1" dirty="0"/>
              <a:t>Technology:</a:t>
            </a:r>
            <a:r>
              <a:rPr lang="en-US" dirty="0"/>
              <a:t> Algorithms that enable computers to "see" and interpret images and videos.   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171450" lvl="1">
              <a:buFont typeface="Courier New"/>
              <a:buChar char="o"/>
            </a:pPr>
            <a:r>
              <a:rPr lang="en-US" b="1" dirty="0"/>
              <a:t>Applications:</a:t>
            </a:r>
            <a:r>
              <a:rPr lang="en-US" dirty="0"/>
              <a:t> Image recognition, object detection, facial recognition, quality control, autonomous vehicles.   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>
              <a:buFont typeface="Arial"/>
              <a:buChar char="•"/>
            </a:pPr>
            <a:r>
              <a:rPr lang="en-US" b="1" dirty="0"/>
              <a:t>Robotics:</a:t>
            </a:r>
            <a:endParaRPr lang="en-US" dirty="0"/>
          </a:p>
          <a:p>
            <a:pPr marL="171450" lvl="1">
              <a:buFont typeface="Courier New"/>
              <a:buChar char="o"/>
            </a:pPr>
            <a:r>
              <a:rPr lang="en-US" b="1" dirty="0"/>
              <a:t>Technology:</a:t>
            </a:r>
            <a:r>
              <a:rPr lang="en-US" dirty="0"/>
              <a:t> The design and construction of robots, often incorporating AI for tasks like perception, navigation, and decision-making.   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171450" lvl="1">
              <a:buFont typeface="Courier New"/>
              <a:buChar char="o"/>
            </a:pPr>
            <a:r>
              <a:rPr lang="en-US" b="1" dirty="0"/>
              <a:t>Applications:</a:t>
            </a:r>
            <a:r>
              <a:rPr lang="en-US" dirty="0"/>
              <a:t> Automation of manufacturing processes, warehouse logistics, surgery, disaster relief.</a:t>
            </a:r>
            <a:endParaRPr lang="en-US" dirty="0">
              <a:ea typeface="Calibri"/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,Sans-Serif"/>
              <a:buChar char="•"/>
            </a:pP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876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22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A2945-3996-7BD4-1B44-32FC0CDE0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723E4B-5217-8761-D707-F104141881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6348C-54B2-935E-6E46-F2430BD68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422BC-1F8F-422C-E408-E9707BB24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47812-3409-784D-BAE7-ABE53735D59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61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A7F58C7-D277-8F14-F024-4B41D20D05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286000"/>
            <a:ext cx="9144000" cy="2286000"/>
          </a:xfrm>
        </p:spPr>
        <p:txBody>
          <a:bodyPr anchor="ctr" anchorCtr="0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4246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760"/>
            <a:ext cx="10515600" cy="1325563"/>
          </a:xfrm>
        </p:spPr>
        <p:txBody>
          <a:bodyPr anchor="ctr" anchorCtr="0">
            <a:noAutofit/>
          </a:bodyPr>
          <a:lstStyle>
            <a:lvl1pPr algn="ctr">
              <a:defRPr sz="32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A524C1E0-92FE-D7D2-83A7-46D29A83887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38200" y="1790329"/>
            <a:ext cx="5134335" cy="411305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latin typeface="+mn-lt"/>
              </a:defRPr>
            </a:lvl1pPr>
            <a:lvl2pPr marL="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  <a:lvl3pPr marL="4572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3pPr>
            <a:lvl4pPr marL="6858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4pPr>
            <a:lvl5pPr marL="914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27E0367-8E38-8905-DC9A-D0C376A591A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19464" y="1790329"/>
            <a:ext cx="5134335" cy="4113054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latin typeface="+mn-lt"/>
              </a:defRPr>
            </a:lvl1pPr>
            <a:lvl2pPr marL="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  <a:lvl3pPr marL="4572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3pPr>
            <a:lvl4pPr marL="6858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4pPr>
            <a:lvl5pPr marL="914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D847DE-29F2-8ABB-1718-34BED4F37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03963"/>
            <a:ext cx="1219200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0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 anchorCtr="0">
            <a:noAutofit/>
          </a:bodyPr>
          <a:lstStyle>
            <a:lvl1pPr algn="ctr">
              <a:defRPr sz="32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13186" y="2107800"/>
            <a:ext cx="10965628" cy="392019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99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EE6F3F-63EB-5C0E-2307-3B7CBBA1C3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62437" y="400485"/>
            <a:ext cx="9467127" cy="2527911"/>
          </a:xfrm>
        </p:spPr>
        <p:txBody>
          <a:bodyPr anchor="b">
            <a:noAutofit/>
          </a:bodyPr>
          <a:lstStyle>
            <a:lvl1pPr algn="ctr">
              <a:spcBef>
                <a:spcPts val="1000"/>
              </a:spcBef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2DA517-30B0-BC62-0422-F995FB9189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2075" y="3738622"/>
            <a:ext cx="9467850" cy="2527911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2pPr>
            <a:lvl3pPr marL="914400" indent="0" algn="ctr"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3pPr>
            <a:lvl4pPr marL="1371600" indent="0" algn="ctr"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4pPr>
            <a:lvl5pPr marL="1828800" indent="0" algn="ctr"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6296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62816" y="457200"/>
            <a:ext cx="4837176" cy="1993392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B8CBAD6-FC79-B2BB-0B67-26429A6D4C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8882" y="0"/>
            <a:ext cx="6115050" cy="6858000"/>
          </a:xfrm>
          <a:prstGeom prst="parallelogram">
            <a:avLst/>
          </a:prstGeom>
          <a:ln>
            <a:noFill/>
          </a:ln>
        </p:spPr>
        <p:txBody>
          <a:bodyPr tIns="0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62818" y="2752344"/>
            <a:ext cx="4837174" cy="3136392"/>
          </a:xfrm>
        </p:spPr>
        <p:txBody>
          <a:bodyPr anchor="t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1000"/>
              </a:spcBef>
              <a:buNone/>
              <a:defRPr sz="1800" cap="all" spc="300" baseline="0"/>
            </a:lvl1pPr>
            <a:lvl2pPr marL="457200" indent="0">
              <a:lnSpc>
                <a:spcPct val="150000"/>
              </a:lnSpc>
              <a:spcBef>
                <a:spcPts val="1000"/>
              </a:spcBef>
              <a:buNone/>
              <a:defRPr sz="1800" cap="all" spc="300" baseline="0"/>
            </a:lvl2pPr>
            <a:lvl3pPr marL="914400" indent="0">
              <a:lnSpc>
                <a:spcPct val="150000"/>
              </a:lnSpc>
              <a:spcBef>
                <a:spcPts val="1000"/>
              </a:spcBef>
              <a:buNone/>
              <a:defRPr sz="1800" cap="all" spc="300" baseline="0"/>
            </a:lvl3pPr>
            <a:lvl4pPr marL="1371600" indent="0">
              <a:lnSpc>
                <a:spcPct val="150000"/>
              </a:lnSpc>
              <a:spcBef>
                <a:spcPts val="1000"/>
              </a:spcBef>
              <a:buNone/>
              <a:defRPr sz="1800" cap="all" spc="300" baseline="0"/>
            </a:lvl4pPr>
            <a:lvl5pPr marL="1828800" indent="0">
              <a:lnSpc>
                <a:spcPct val="150000"/>
              </a:lnSpc>
              <a:spcBef>
                <a:spcPts val="1000"/>
              </a:spcBef>
              <a:buNone/>
              <a:defRPr sz="1800" cap="all" spc="30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4796A3-781D-5244-DAB8-2D6EE0AC3B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562817" y="6303963"/>
            <a:ext cx="301498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388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0" y="762000"/>
            <a:ext cx="5066250" cy="2900680"/>
          </a:xfrm>
        </p:spPr>
        <p:txBody>
          <a:bodyPr anchor="b">
            <a:noAutofit/>
          </a:bodyPr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2836803-D9E6-3DF1-3B90-1E7E677CC7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 flipH="1">
            <a:off x="6086167" y="-22225"/>
            <a:ext cx="6080760" cy="6902450"/>
          </a:xfrm>
          <a:prstGeom prst="parallelogram">
            <a:avLst/>
          </a:prstGeom>
          <a:ln>
            <a:noFill/>
          </a:ln>
        </p:spPr>
        <p:txBody>
          <a:bodyPr lIns="0" tIns="0">
            <a:normAutofit/>
          </a:bodyPr>
          <a:lstStyle>
            <a:lvl1pPr marL="0" indent="0" algn="l">
              <a:buNone/>
              <a:defRPr sz="200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17600" y="4145280"/>
            <a:ext cx="5066250" cy="690880"/>
          </a:xfr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200000" scaled="0"/>
            <a:tileRect/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92418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2425" y="466344"/>
            <a:ext cx="6241651" cy="1710354"/>
          </a:xfrm>
        </p:spPr>
        <p:txBody>
          <a:bodyPr bIns="0" anchor="ctr" anchorCtr="0"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11A5385-FB23-93A8-2B8F-9887244244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87838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42426" y="2286000"/>
            <a:ext cx="6241650" cy="3474720"/>
          </a:xfrm>
        </p:spPr>
        <p:txBody>
          <a:bodyPr>
            <a:normAutofit/>
          </a:bodyPr>
          <a:lstStyle>
            <a:lvl1pPr marL="2286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/>
            </a:lvl1pPr>
            <a:lvl2pPr marL="2286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/>
            </a:lvl2pPr>
            <a:lvl3pPr marL="2286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/>
            </a:lvl3pPr>
            <a:lvl4pPr marL="2286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/>
            </a:lvl4pPr>
            <a:lvl5pPr marL="2286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E25A87-9155-9E07-878F-CEC0B137C2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291586" y="6303963"/>
            <a:ext cx="4287186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89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43000"/>
            <a:ext cx="9144000" cy="2286000"/>
          </a:xfrm>
        </p:spPr>
        <p:txBody>
          <a:bodyPr anchor="b">
            <a:no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835198"/>
            <a:ext cx="9144000" cy="683219"/>
          </a:xfrm>
          <a:gradFill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path path="circle">
              <a:fillToRect l="100000" t="100000"/>
            </a:path>
          </a:gradFill>
        </p:spPr>
        <p:txBody>
          <a:bodyPr anchor="ctr">
            <a:normAutofit/>
          </a:bodyPr>
          <a:lstStyle>
            <a:lvl1pPr marL="0" indent="0" algn="ctr">
              <a:buNone/>
              <a:defRPr sz="2400" cap="all" spc="3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56372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9577E27-B60E-C6DD-BAAF-5CCC3D59E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03963"/>
            <a:ext cx="1219200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760"/>
            <a:ext cx="10515600" cy="1325880"/>
          </a:xfrm>
        </p:spPr>
        <p:txBody>
          <a:bodyPr anchor="ctr" anchorCtr="0">
            <a:noAutofit/>
          </a:bodyPr>
          <a:lstStyle>
            <a:lvl1pPr algn="ctr">
              <a:defRPr sz="32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964CA031-27E0-D0AA-1451-A904CCF234F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199" y="2024781"/>
            <a:ext cx="5212079" cy="41371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latin typeface="+mn-lt"/>
              </a:defRPr>
            </a:lvl1pPr>
            <a:lvl2pPr marL="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  <a:lvl3pPr marL="4572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3pPr>
            <a:lvl4pPr marL="6858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4pPr>
            <a:lvl5pPr marL="914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81FE0D7D-86B7-CCD2-A7A1-70E95846B5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59795" y="2024780"/>
            <a:ext cx="4894006" cy="41371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latin typeface="+mn-lt"/>
              </a:defRPr>
            </a:lvl1pPr>
            <a:lvl2pPr marL="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  <a:lvl3pPr marL="4572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3pPr>
            <a:lvl4pPr marL="6858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4pPr>
            <a:lvl5pPr marL="914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290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760"/>
            <a:ext cx="10515600" cy="1325880"/>
          </a:xfrm>
        </p:spPr>
        <p:txBody>
          <a:bodyPr anchor="ctr" anchorCtr="0">
            <a:noAutofit/>
          </a:bodyPr>
          <a:lstStyle>
            <a:lvl1pPr algn="ctr">
              <a:defRPr sz="32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D2DE411-9D7C-15AE-0B59-F26B2BF8C52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2024781"/>
            <a:ext cx="2878394" cy="4137189"/>
          </a:xfrm>
        </p:spPr>
        <p:txBody>
          <a:bodyPr>
            <a:normAutofit/>
          </a:bodyPr>
          <a:lstStyle>
            <a:lvl1pPr marL="342900" indent="-3429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+mj-lt"/>
              <a:buAutoNum type="arabicPeriod"/>
              <a:defRPr sz="1800">
                <a:latin typeface="+mn-lt"/>
              </a:defRPr>
            </a:lvl1pPr>
            <a:lvl2pPr marL="800100" indent="-3429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+mj-lt"/>
              <a:buAutoNum type="alphaLcPeriod"/>
              <a:defRPr sz="1800">
                <a:latin typeface="+mn-lt"/>
              </a:defRPr>
            </a:lvl2pPr>
            <a:lvl3pPr marL="1257300" indent="-3429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+mj-lt"/>
              <a:buAutoNum type="arabicParenR"/>
              <a:defRPr sz="1800">
                <a:latin typeface="+mn-lt"/>
              </a:defRPr>
            </a:lvl3pPr>
            <a:lvl4pPr marL="1714500" indent="-3429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+mj-lt"/>
              <a:buAutoNum type="alphaLcParenR"/>
              <a:defRPr sz="1800">
                <a:latin typeface="+mn-lt"/>
              </a:defRPr>
            </a:lvl4pPr>
            <a:lvl5pPr marL="2057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60FEDE7C-502F-ECFE-4136-E99206849C2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59795" y="2024780"/>
            <a:ext cx="4894006" cy="413718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latin typeface="+mn-lt"/>
              </a:defRPr>
            </a:lvl1pPr>
            <a:lvl2pPr marL="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  <a:lvl3pPr marL="4572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3pPr>
            <a:lvl4pPr marL="6858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4pPr>
            <a:lvl5pPr marL="914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52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48056"/>
            <a:ext cx="6172200" cy="1581912"/>
          </a:xfrm>
        </p:spPr>
        <p:txBody>
          <a:bodyPr anchor="b" anchorCtr="0">
            <a:no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5F30E2A0-23EF-51B1-8ABD-00429EEA06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38200" y="2257063"/>
            <a:ext cx="4894006" cy="3904906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latin typeface="+mn-lt"/>
              </a:defRPr>
            </a:lvl1pPr>
            <a:lvl2pPr marL="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2pPr>
            <a:lvl3pPr marL="4572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3pPr>
            <a:lvl4pPr marL="6858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4pPr>
            <a:lvl5pPr marL="914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8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F15552F-C66B-341F-2D37-0389710BA5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00938" y="-22225"/>
            <a:ext cx="4714875" cy="688022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8DCC6D-8B88-7BE0-7240-F743AE09EC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3814" y="6303963"/>
            <a:ext cx="4287186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43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760"/>
            <a:ext cx="10515600" cy="1325563"/>
          </a:xfrm>
        </p:spPr>
        <p:txBody>
          <a:bodyPr anchor="ctr" anchorCtr="0">
            <a:noAutofit/>
          </a:bodyPr>
          <a:lstStyle>
            <a:lvl1pPr algn="ctr">
              <a:defRPr sz="32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9C3ED3BF-FF6B-07FA-72C4-F6102A8558A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96074" y="2106591"/>
            <a:ext cx="2067045" cy="3633787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sz="1800">
                <a:latin typeface="+mn-lt"/>
              </a:defRPr>
            </a:lvl1pPr>
            <a:lvl2pPr marL="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>
                <a:latin typeface="+mn-lt"/>
              </a:defRPr>
            </a:lvl2pPr>
            <a:lvl3pPr marL="4572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400">
                <a:latin typeface="+mn-lt"/>
              </a:defRPr>
            </a:lvl3pPr>
            <a:lvl4pPr marL="6858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400">
                <a:latin typeface="+mn-lt"/>
              </a:defRPr>
            </a:lvl4pPr>
            <a:lvl5pPr marL="914400" indent="-22860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3483980" y="2106591"/>
            <a:ext cx="7869820" cy="4016713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2/19/25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D97564-C310-6E8C-8689-CE18881B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D99FA-26D9-873B-BE7F-26FEC5C2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9819E-0266-97DD-DFD1-BAAA06AE3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D8061D-18C3-4F4F-85EF-561633F58754}" type="datetimeFigureOut">
              <a:rPr lang="en-US" smtClean="0"/>
              <a:t>2/19/25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D19C9-01CE-9E2A-CDA5-C15940F05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01085-7B28-048D-E3D3-9C3614268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93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9" r:id="rId3"/>
    <p:sldLayoutId id="2147483650" r:id="rId4"/>
    <p:sldLayoutId id="2147483649" r:id="rId5"/>
    <p:sldLayoutId id="2147483662" r:id="rId6"/>
    <p:sldLayoutId id="2147483663" r:id="rId7"/>
    <p:sldLayoutId id="2147483652" r:id="rId8"/>
    <p:sldLayoutId id="2147483666" r:id="rId9"/>
    <p:sldLayoutId id="2147483664" r:id="rId10"/>
    <p:sldLayoutId id="2147483665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flickr.com/photos/152824664@N07/30212411048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davidmaestre.blogspot.com/2008/09/sap-java-connector.html" TargetMode="External"/><Relationship Id="rId3" Type="http://schemas.openxmlformats.org/officeDocument/2006/relationships/image" Target="../media/image15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iblnews.es/ibm-lanza-su-servicio-empresarial-watsonx-ai-como-alternativa-a-sagemaker-studio-vertex-ai-y-azure-ai/" TargetMode="External"/><Relationship Id="rId5" Type="http://schemas.openxmlformats.org/officeDocument/2006/relationships/image" Target="../media/image16.jpg"/><Relationship Id="rId10" Type="http://schemas.openxmlformats.org/officeDocument/2006/relationships/hyperlink" Target="https://asiamd.com/2023/07/18/is-it-safe-to-use-ai-chatbots-for-your-health-diagnosis/" TargetMode="External"/><Relationship Id="rId4" Type="http://schemas.openxmlformats.org/officeDocument/2006/relationships/hyperlink" Target="https://iblnews.org/amazon-plans-ai-generated-customer-review-highlights-on-products/" TargetMode="External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pursuit.unimelb.edu.au/articles/ai-apocalypse-or-overblown-hyp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ommons.wikimedia.org/wiki/File:Helping_Hand_on_Old_Rag_(22310055090)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ifpnews.com/exclusive/unemployment-rate-economic-growth-rate-ira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technofaq.org/posts/2020/03/how-industrial-robotics-are-revolutionizing-an-industry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20A922B-22EC-7FD8-FA8C-2FFAC558B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2816" y="457200"/>
            <a:ext cx="4837176" cy="1993392"/>
          </a:xfrm>
        </p:spPr>
        <p:txBody>
          <a:bodyPr anchor="b">
            <a:normAutofit/>
          </a:bodyPr>
          <a:lstStyle/>
          <a:p>
            <a:r>
              <a:rPr lang="en-US" dirty="0">
                <a:ea typeface="+mj-lt"/>
                <a:cs typeface="+mj-lt"/>
              </a:rPr>
              <a:t>Integrating Business Artificial Intelligence</a:t>
            </a:r>
            <a:endParaRPr lang="en-US" dirty="0"/>
          </a:p>
        </p:txBody>
      </p:sp>
      <p:pic>
        <p:nvPicPr>
          <p:cNvPr id="4" name="Picture Placeholder 7" descr="abstract image">
            <a:extLst>
              <a:ext uri="{FF2B5EF4-FFF2-40B4-BE49-F238E27FC236}">
                <a16:creationId xmlns:a16="http://schemas.microsoft.com/office/drawing/2014/main" id="{782ED2F6-AFB3-9199-3999-2B5E4BAF242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35518" r="14324" b="-2"/>
          <a:stretch/>
        </p:blipFill>
        <p:spPr>
          <a:xfrm>
            <a:off x="-28882" y="10"/>
            <a:ext cx="6115050" cy="6857990"/>
          </a:xfrm>
          <a:prstGeom prst="parallelogram">
            <a:avLst/>
          </a:prstGeom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69B7D62-AE48-12B4-4A52-D0F07F586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5672" y="3315350"/>
            <a:ext cx="5594320" cy="2573386"/>
          </a:xfrm>
        </p:spPr>
        <p:txBody>
          <a:bodyPr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Made by: Aleksandar </a:t>
            </a:r>
            <a:r>
              <a:rPr lang="en-US" dirty="0" err="1">
                <a:ea typeface="+mn-lt"/>
                <a:cs typeface="+mn-lt"/>
              </a:rPr>
              <a:t>Evgeniev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Aytov</a:t>
            </a:r>
            <a:endParaRPr lang="en-US" dirty="0" err="1"/>
          </a:p>
          <a:p>
            <a:r>
              <a:rPr lang="en-US" dirty="0">
                <a:ea typeface="+mn-lt"/>
                <a:cs typeface="+mn-lt"/>
              </a:rPr>
              <a:t>Major: Information Technology for           Business Management </a:t>
            </a:r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+mn-lt"/>
                <a:cs typeface="+mn-lt"/>
              </a:rPr>
              <a:t>Faculty number: 521322012</a:t>
            </a:r>
          </a:p>
          <a:p>
            <a:r>
              <a:rPr lang="en-US" dirty="0">
                <a:ea typeface="+mn-lt"/>
                <a:cs typeface="+mn-lt"/>
              </a:rPr>
              <a:t>Supervisor: Dobrin Marinov  </a:t>
            </a:r>
            <a:endParaRPr lang="en-US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4489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7902F-57D1-53A5-F75E-3574C5E13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demo">
            <a:hlinkClick r:id="" action="ppaction://media"/>
            <a:extLst>
              <a:ext uri="{FF2B5EF4-FFF2-40B4-BE49-F238E27FC236}">
                <a16:creationId xmlns:a16="http://schemas.microsoft.com/office/drawing/2014/main" id="{5871329E-C2A0-B212-A977-D41834DF7B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81781"/>
            <a:ext cx="12192000" cy="629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0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0" y="762000"/>
            <a:ext cx="5066250" cy="2900680"/>
          </a:xfrm>
          <a:noFill/>
        </p:spPr>
        <p:txBody>
          <a:bodyPr>
            <a:noAutofit/>
          </a:bodyPr>
          <a:lstStyle/>
          <a:p>
            <a:r>
              <a:rPr lang="en-US" dirty="0"/>
              <a:t>conclusion</a:t>
            </a:r>
          </a:p>
        </p:txBody>
      </p:sp>
      <p:pic>
        <p:nvPicPr>
          <p:cNvPr id="91" name="Picture Placeholder 90" descr="A person sitting at a table with her fingers up">
            <a:extLst>
              <a:ext uri="{FF2B5EF4-FFF2-40B4-BE49-F238E27FC236}">
                <a16:creationId xmlns:a16="http://schemas.microsoft.com/office/drawing/2014/main" id="{BC622EA4-CCB7-907A-0126-D0A68A5DC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" r="451"/>
          <a:stretch/>
        </p:blipFill>
        <p:spPr>
          <a:xfrm flipH="1">
            <a:off x="6086167" y="-22225"/>
            <a:ext cx="6080760" cy="6902450"/>
          </a:xfrm>
        </p:spPr>
      </p:pic>
      <p:sp>
        <p:nvSpPr>
          <p:cNvPr id="15" name="Subtitle 14">
            <a:extLst>
              <a:ext uri="{FF2B5EF4-FFF2-40B4-BE49-F238E27FC236}">
                <a16:creationId xmlns:a16="http://schemas.microsoft.com/office/drawing/2014/main" id="{9C373000-EEA1-D16F-189A-338FFDA2E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7600" y="4145280"/>
            <a:ext cx="5066250" cy="690880"/>
          </a:xfrm>
        </p:spPr>
        <p:txBody>
          <a:bodyPr>
            <a:normAutofit/>
          </a:bodyPr>
          <a:lstStyle/>
          <a:p>
            <a:r>
              <a:rPr lang="en-US" dirty="0">
                <a:ea typeface="Calibri Light"/>
                <a:cs typeface="Calibri Light"/>
              </a:rPr>
              <a:t>What Are the takeaways?</a:t>
            </a:r>
          </a:p>
        </p:txBody>
      </p:sp>
    </p:spTree>
    <p:extLst>
      <p:ext uri="{BB962C8B-B14F-4D97-AF65-F5344CB8AC3E}">
        <p14:creationId xmlns:p14="http://schemas.microsoft.com/office/powerpoint/2010/main" val="3006757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BC543-F669-AA2D-F640-0C8D7BA60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C314A-8439-C2A9-1BD8-2A95CE44A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5"/>
            <a:ext cx="10515600" cy="1325880"/>
          </a:xfrm>
          <a:noFill/>
        </p:spPr>
        <p:txBody>
          <a:bodyPr anchor="ctr"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A53FF-742C-6CE6-EAF0-D5E59C5104E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" y="1152351"/>
            <a:ext cx="6124840" cy="4963886"/>
          </a:xfrm>
          <a:noFill/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400" dirty="0">
                <a:ea typeface="+mn-lt"/>
                <a:cs typeface="+mn-lt"/>
              </a:rPr>
              <a:t>Key</a:t>
            </a:r>
            <a:r>
              <a:rPr lang="en-US" sz="2000" dirty="0">
                <a:ea typeface="+mn-lt"/>
                <a:cs typeface="+mn-lt"/>
              </a:rPr>
              <a:t> </a:t>
            </a:r>
            <a:r>
              <a:rPr lang="en-US" sz="2400" dirty="0">
                <a:ea typeface="+mn-lt"/>
                <a:cs typeface="+mn-lt"/>
              </a:rPr>
              <a:t>Findings</a:t>
            </a:r>
            <a:endParaRPr lang="en-US" sz="2000" dirty="0">
              <a:ea typeface="+mn-lt"/>
              <a:cs typeface="+mn-lt"/>
            </a:endParaRP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AI is revolutionizing businesses across industries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Successful AI integration requires a strategic approach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The AI Hub application demonstrates the potential for democratizing AI </a:t>
            </a:r>
            <a:endParaRPr lang="en-US" sz="2300" dirty="0">
              <a:ea typeface="+mn-lt"/>
              <a:cs typeface="+mn-lt"/>
            </a:endParaRP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400" dirty="0">
                <a:ea typeface="+mn-lt"/>
                <a:cs typeface="+mn-lt"/>
              </a:rPr>
              <a:t>Recommendations</a:t>
            </a:r>
            <a:endParaRPr lang="en-US" sz="2000" dirty="0">
              <a:ea typeface="+mn-lt"/>
              <a:cs typeface="+mn-lt"/>
            </a:endParaRP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Invest in AI talent and develop a data-driven culture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Prioritize ethical considerations and data privacy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Continuously monitor and adapt AI strategies</a:t>
            </a:r>
            <a:endParaRPr lang="en-US" sz="2300" dirty="0">
              <a:ea typeface="+mn-lt"/>
              <a:cs typeface="+mn-lt"/>
            </a:endParaRP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400" dirty="0">
                <a:ea typeface="Calibri"/>
                <a:cs typeface="Calibri"/>
              </a:rPr>
              <a:t>The future of AI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Continued advancements in AI technologies will drive further innovation and transformation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GB" sz="2300" dirty="0"/>
              <a:t>Responsible AI adoption is crucial for long-term success</a:t>
            </a:r>
            <a:endParaRPr lang="en-US" sz="2300" dirty="0">
              <a:ea typeface="Calibri"/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814947-2FCF-AF05-821F-2BEA4767A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03963"/>
            <a:ext cx="1219200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8939A9-2C1A-F6B0-DF44-9A397A928402}"/>
              </a:ext>
            </a:extLst>
          </p:cNvPr>
          <p:cNvSpPr txBox="1"/>
          <p:nvPr/>
        </p:nvSpPr>
        <p:spPr>
          <a:xfrm>
            <a:off x="1325006" y="9527669"/>
            <a:ext cx="9144000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  <p:pic>
        <p:nvPicPr>
          <p:cNvPr id="8" name="Picture 7" descr="Artificial Intelligence &amp; AI &amp; Machine Learning | PLEASE CRE… | Flickr">
            <a:extLst>
              <a:ext uri="{FF2B5EF4-FFF2-40B4-BE49-F238E27FC236}">
                <a16:creationId xmlns:a16="http://schemas.microsoft.com/office/drawing/2014/main" id="{37675C4B-7899-3152-5F04-26BC244E6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963040" y="1556657"/>
            <a:ext cx="4929949" cy="394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16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50D9D-6D58-C987-5519-4CA586F33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7" descr="abstract image">
            <a:extLst>
              <a:ext uri="{FF2B5EF4-FFF2-40B4-BE49-F238E27FC236}">
                <a16:creationId xmlns:a16="http://schemas.microsoft.com/office/drawing/2014/main" id="{59715BBF-CBDC-2639-510E-6C650B7440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440" y="0"/>
            <a:ext cx="12191560" cy="6857853"/>
          </a:xfrm>
          <a:prstGeom prst="rect">
            <a:avLst/>
          </a:prstGeom>
          <a:noFill/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626DD388-DE2D-B96C-000A-074EE9F3B207}"/>
              </a:ext>
            </a:extLst>
          </p:cNvPr>
          <p:cNvSpPr txBox="1">
            <a:spLocks/>
          </p:cNvSpPr>
          <p:nvPr/>
        </p:nvSpPr>
        <p:spPr>
          <a:xfrm>
            <a:off x="1362437" y="400485"/>
            <a:ext cx="9467127" cy="252791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spc="3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/>
              <a:t>THANK YOU</a:t>
            </a:r>
            <a:endParaRPr lang="en-US" sz="5400" b="1" dirty="0">
              <a:ea typeface="Calibri Light"/>
              <a:cs typeface="Calibri Light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F456A1B0-EAD5-323D-DBCF-CB7E0BFC0D0D}"/>
              </a:ext>
            </a:extLst>
          </p:cNvPr>
          <p:cNvSpPr txBox="1">
            <a:spLocks/>
          </p:cNvSpPr>
          <p:nvPr/>
        </p:nvSpPr>
        <p:spPr>
          <a:xfrm>
            <a:off x="1362075" y="4032133"/>
            <a:ext cx="9467850" cy="21892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Made by: Aleksandar </a:t>
            </a:r>
            <a:r>
              <a:rPr lang="en-US" dirty="0" err="1">
                <a:solidFill>
                  <a:srgbClr val="FFFFFF"/>
                </a:solidFill>
                <a:ea typeface="+mn-lt"/>
                <a:cs typeface="+mn-lt"/>
              </a:rPr>
              <a:t>Evgeniev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FFFFFF"/>
                </a:solidFill>
                <a:ea typeface="+mn-lt"/>
                <a:cs typeface="+mn-lt"/>
              </a:rPr>
              <a:t>Aytov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endParaRPr lang="en-US" dirty="0">
              <a:ea typeface="Calibri"/>
              <a:cs typeface="Calibri"/>
            </a:endParaRPr>
          </a:p>
          <a:p>
            <a:pPr algn="l"/>
            <a:endParaRPr lang="en-US" dirty="0">
              <a:ea typeface="Calibri"/>
              <a:cs typeface="Calibri"/>
            </a:endParaRPr>
          </a:p>
          <a:p>
            <a:pPr algn="l"/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Major: Information Technology for Business Management </a:t>
            </a:r>
            <a:endParaRPr lang="en-US" dirty="0">
              <a:ea typeface="Calibri"/>
              <a:cs typeface="Calibri"/>
            </a:endParaRPr>
          </a:p>
          <a:p>
            <a:pPr algn="l"/>
            <a:endParaRPr lang="en-US" dirty="0">
              <a:ea typeface="Calibri"/>
              <a:cs typeface="Calibri"/>
            </a:endParaRPr>
          </a:p>
          <a:p>
            <a:pPr algn="just"/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Faculty number: 521322012                                                                </a:t>
            </a:r>
            <a:r>
              <a:rPr lang="en-US" sz="1900" dirty="0">
                <a:solidFill>
                  <a:srgbClr val="FFFFFF"/>
                </a:solidFill>
                <a:ea typeface="+mn-lt"/>
                <a:cs typeface="+mn-lt"/>
              </a:rPr>
              <a:t>Supervisor: Dobrin Marinov </a:t>
            </a:r>
            <a:endParaRPr lang="en-US" sz="1900" dirty="0">
              <a:solidFill>
                <a:srgbClr val="000000"/>
              </a:solidFill>
              <a:ea typeface="+mn-lt"/>
              <a:cs typeface="+mn-lt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6323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7902F-57D1-53A5-F75E-3574C5E13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523EDF7-CFEB-8F7D-2EB9-864BF84EC0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8115599"/>
              </p:ext>
            </p:extLst>
          </p:nvPr>
        </p:nvGraphicFramePr>
        <p:xfrm>
          <a:off x="900792" y="59871"/>
          <a:ext cx="10390415" cy="6738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85862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0" y="762000"/>
            <a:ext cx="5066250" cy="2900680"/>
          </a:xfrm>
          <a:noFill/>
        </p:spPr>
        <p:txBody>
          <a:bodyPr>
            <a:noAutofit/>
          </a:bodyPr>
          <a:lstStyle/>
          <a:p>
            <a:r>
              <a:rPr lang="en-US" dirty="0"/>
              <a:t>Case studies</a:t>
            </a:r>
            <a:endParaRPr lang="en-US" dirty="0">
              <a:ea typeface="Calibri Light"/>
              <a:cs typeface="Calibri Light"/>
            </a:endParaRPr>
          </a:p>
        </p:txBody>
      </p:sp>
      <p:pic>
        <p:nvPicPr>
          <p:cNvPr id="91" name="Picture Placeholder 90" descr="Free picture: interview, communication, discussion, manager ...">
            <a:extLst>
              <a:ext uri="{FF2B5EF4-FFF2-40B4-BE49-F238E27FC236}">
                <a16:creationId xmlns:a16="http://schemas.microsoft.com/office/drawing/2014/main" id="{BC622EA4-CCB7-907A-0126-D0A68A5DC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9222" r="19222"/>
          <a:stretch/>
        </p:blipFill>
        <p:spPr>
          <a:xfrm flipH="1">
            <a:off x="6086167" y="-22225"/>
            <a:ext cx="6085166" cy="6919995"/>
          </a:xfrm>
        </p:spPr>
      </p:pic>
      <p:sp>
        <p:nvSpPr>
          <p:cNvPr id="15" name="Subtitle 14">
            <a:extLst>
              <a:ext uri="{FF2B5EF4-FFF2-40B4-BE49-F238E27FC236}">
                <a16:creationId xmlns:a16="http://schemas.microsoft.com/office/drawing/2014/main" id="{9C373000-EEA1-D16F-189A-338FFDA2E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7600" y="4145280"/>
            <a:ext cx="5066250" cy="690880"/>
          </a:xfrm>
        </p:spPr>
        <p:txBody>
          <a:bodyPr>
            <a:normAutofit/>
          </a:bodyPr>
          <a:lstStyle/>
          <a:p>
            <a:r>
              <a:rPr lang="en-US" dirty="0">
                <a:ea typeface="Calibri Light"/>
                <a:cs typeface="Calibri Light"/>
              </a:rPr>
              <a:t>Real-world applications of 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603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5"/>
            <a:ext cx="10515600" cy="1325880"/>
          </a:xfrm>
          <a:noFill/>
        </p:spPr>
        <p:txBody>
          <a:bodyPr anchor="ctr"/>
          <a:lstStyle/>
          <a:p>
            <a:r>
              <a:rPr lang="en-US" dirty="0"/>
              <a:t>CASE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5FD2B-E3E5-1C2B-0151-21F216B14A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732292"/>
            <a:ext cx="4231671" cy="3768323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Amazon – AI in e-commerce</a:t>
            </a:r>
            <a:endParaRPr lang="en-US" sz="2000" dirty="0">
              <a:ea typeface="Calibri"/>
              <a:cs typeface="Calibri"/>
            </a:endParaRP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IBM Watson – AI in healthcare</a:t>
            </a: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Calibri"/>
                <a:cs typeface="Calibri"/>
              </a:rPr>
              <a:t>SAP Joule – AI in business management systems</a:t>
            </a: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Calibri"/>
                <a:cs typeface="Calibri"/>
              </a:rPr>
              <a:t>AI Hub – practical application of AI principles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A2678-D2AD-6101-2A00-2289475AE8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03963"/>
            <a:ext cx="1219200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Picture 5" descr="Amazon Plans AI-Generated Customer Review Highlights on Products | IBL News">
            <a:extLst>
              <a:ext uri="{FF2B5EF4-FFF2-40B4-BE49-F238E27FC236}">
                <a16:creationId xmlns:a16="http://schemas.microsoft.com/office/drawing/2014/main" id="{2783036B-E500-A31C-42B4-55CCE9CEA1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8885" r="8885"/>
          <a:stretch/>
        </p:blipFill>
        <p:spPr>
          <a:xfrm>
            <a:off x="8767613" y="1185285"/>
            <a:ext cx="3065158" cy="19280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95D15A-54BD-2DF9-14BF-17245352B233}"/>
              </a:ext>
            </a:extLst>
          </p:cNvPr>
          <p:cNvSpPr txBox="1"/>
          <p:nvPr/>
        </p:nvSpPr>
        <p:spPr>
          <a:xfrm>
            <a:off x="1325006" y="9527669"/>
            <a:ext cx="9144000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  <p:pic>
        <p:nvPicPr>
          <p:cNvPr id="9" name="Picture 8" descr="IBM lanza su servicio empresarial ‘WatsonX.ai’ como alternativa a ...">
            <a:extLst>
              <a:ext uri="{FF2B5EF4-FFF2-40B4-BE49-F238E27FC236}">
                <a16:creationId xmlns:a16="http://schemas.microsoft.com/office/drawing/2014/main" id="{B382ABF7-7795-1D54-01B0-A524AF72D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069870" y="1203431"/>
            <a:ext cx="3529844" cy="1927214"/>
          </a:xfrm>
          <a:prstGeom prst="rect">
            <a:avLst/>
          </a:prstGeom>
        </p:spPr>
      </p:pic>
      <p:pic>
        <p:nvPicPr>
          <p:cNvPr id="12" name="Picture 11" descr="ertseam: SAP Java Connector">
            <a:extLst>
              <a:ext uri="{FF2B5EF4-FFF2-40B4-BE49-F238E27FC236}">
                <a16:creationId xmlns:a16="http://schemas.microsoft.com/office/drawing/2014/main" id="{325DE710-EAC2-044B-6591-78A9EF5412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045004" y="4108005"/>
            <a:ext cx="2510376" cy="1230084"/>
          </a:xfrm>
          <a:prstGeom prst="rect">
            <a:avLst/>
          </a:prstGeom>
        </p:spPr>
      </p:pic>
      <p:pic>
        <p:nvPicPr>
          <p:cNvPr id="15" name="Picture 14" descr="Is it safe to use AI Chatbots for your health diagnosis?">
            <a:extLst>
              <a:ext uri="{FF2B5EF4-FFF2-40B4-BE49-F238E27FC236}">
                <a16:creationId xmlns:a16="http://schemas.microsoft.com/office/drawing/2014/main" id="{18A24947-0DCB-1913-5FC9-375AB87334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069870" y="3464925"/>
            <a:ext cx="3529844" cy="235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83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975C36-617B-795C-5A2B-325EA34F1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AD706-11EF-C258-EBD5-C4EEFEAAC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2816" y="457200"/>
            <a:ext cx="4837176" cy="1993392"/>
          </a:xfrm>
          <a:noFill/>
        </p:spPr>
        <p:txBody>
          <a:bodyPr anchor="b">
            <a:noAutofit/>
          </a:bodyPr>
          <a:lstStyle/>
          <a:p>
            <a:r>
              <a:rPr lang="en-US" dirty="0"/>
              <a:t>AGENDA</a:t>
            </a:r>
          </a:p>
        </p:txBody>
      </p:sp>
      <p:pic>
        <p:nvPicPr>
          <p:cNvPr id="15" name="Picture Placeholder 14" descr="Free Images : night, highway, line, darkness, street light, lighting ...">
            <a:extLst>
              <a:ext uri="{FF2B5EF4-FFF2-40B4-BE49-F238E27FC236}">
                <a16:creationId xmlns:a16="http://schemas.microsoft.com/office/drawing/2014/main" id="{E4DF753A-3575-A0D9-5135-8A94308DC0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7970" b="7970"/>
          <a:stretch/>
        </p:blipFill>
        <p:spPr>
          <a:xfrm>
            <a:off x="-28882" y="0"/>
            <a:ext cx="6115050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EC4A8-49EE-CF82-CFDC-BA9308ED0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2818" y="2752344"/>
            <a:ext cx="4837174" cy="3136392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AI revolution</a:t>
            </a:r>
          </a:p>
          <a:p>
            <a:r>
              <a:rPr lang="en-US" dirty="0"/>
              <a:t>Business needs for ai</a:t>
            </a:r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Calibri"/>
                <a:cs typeface="Calibri"/>
              </a:rPr>
              <a:t>Core technologies and their applications</a:t>
            </a:r>
            <a:endParaRPr lang="en-US" dirty="0"/>
          </a:p>
          <a:p>
            <a:r>
              <a:rPr lang="en-US" dirty="0"/>
              <a:t>Ai hub</a:t>
            </a:r>
          </a:p>
          <a:p>
            <a:r>
              <a:rPr lang="en-US" dirty="0">
                <a:ea typeface="Calibri"/>
                <a:cs typeface="Calibri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672017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0" y="762000"/>
            <a:ext cx="5066250" cy="2900680"/>
          </a:xfrm>
          <a:noFill/>
        </p:spPr>
        <p:txBody>
          <a:bodyPr>
            <a:noAutofit/>
          </a:bodyPr>
          <a:lstStyle/>
          <a:p>
            <a:r>
              <a:rPr lang="en-US" dirty="0"/>
              <a:t>The ai revolution</a:t>
            </a:r>
          </a:p>
        </p:txBody>
      </p:sp>
      <p:pic>
        <p:nvPicPr>
          <p:cNvPr id="91" name="Picture Placeholder 90" descr="Cloud Technology Images | Free Photos, HD Backgrounds, PNGs, Vectors ...">
            <a:extLst>
              <a:ext uri="{FF2B5EF4-FFF2-40B4-BE49-F238E27FC236}">
                <a16:creationId xmlns:a16="http://schemas.microsoft.com/office/drawing/2014/main" id="{BC622EA4-CCB7-907A-0126-D0A68A5DC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9607" r="19607"/>
          <a:stretch/>
        </p:blipFill>
        <p:spPr>
          <a:xfrm flipH="1">
            <a:off x="6086167" y="-22225"/>
            <a:ext cx="6080760" cy="6902450"/>
          </a:xfrm>
        </p:spPr>
      </p:pic>
      <p:sp>
        <p:nvSpPr>
          <p:cNvPr id="15" name="Subtitle 14">
            <a:extLst>
              <a:ext uri="{FF2B5EF4-FFF2-40B4-BE49-F238E27FC236}">
                <a16:creationId xmlns:a16="http://schemas.microsoft.com/office/drawing/2014/main" id="{9C373000-EEA1-D16F-189A-338FFDA2E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7600" y="4145280"/>
            <a:ext cx="5066250" cy="690880"/>
          </a:xfrm>
        </p:spPr>
        <p:txBody>
          <a:bodyPr/>
          <a:lstStyle/>
          <a:p>
            <a:r>
              <a:rPr lang="en-US" dirty="0"/>
              <a:t>Why is AI so popular?</a:t>
            </a:r>
          </a:p>
        </p:txBody>
      </p:sp>
    </p:spTree>
    <p:extLst>
      <p:ext uri="{BB962C8B-B14F-4D97-AF65-F5344CB8AC3E}">
        <p14:creationId xmlns:p14="http://schemas.microsoft.com/office/powerpoint/2010/main" val="3930438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5"/>
            <a:ext cx="10515600" cy="1325880"/>
          </a:xfrm>
          <a:noFill/>
        </p:spPr>
        <p:txBody>
          <a:bodyPr anchor="ctr"/>
          <a:lstStyle/>
          <a:p>
            <a:r>
              <a:rPr lang="en-US" dirty="0"/>
              <a:t>THE AI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5FD2B-E3E5-1C2B-0151-21F216B14A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199" y="1731293"/>
            <a:ext cx="4231671" cy="3768323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Exponential Growth of Data</a:t>
            </a:r>
            <a:endParaRPr lang="en-US" sz="2000" dirty="0">
              <a:ea typeface="Calibri"/>
              <a:cs typeface="Calibri"/>
            </a:endParaRP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Advancements in Computing Power</a:t>
            </a:r>
            <a:endParaRPr lang="en-US" sz="2000" dirty="0">
              <a:ea typeface="Calibri"/>
              <a:cs typeface="Calibri"/>
            </a:endParaRP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Breakthroughs in AI Research</a:t>
            </a: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Calibri"/>
                <a:cs typeface="Calibri"/>
              </a:rPr>
              <a:t>Increased Accessibility to AI Tools</a:t>
            </a: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Calibri"/>
                <a:cs typeface="Calibri"/>
              </a:rPr>
              <a:t>Growing Business Demand</a:t>
            </a:r>
          </a:p>
          <a:p>
            <a:endParaRPr lang="en-US" sz="2000" dirty="0">
              <a:ea typeface="Calibri"/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A2678-D2AD-6101-2A00-2289475AE8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03963"/>
            <a:ext cx="1219200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Picture 5" descr="A circuit board with many wires&#10;&#10;Description automatically generated">
            <a:extLst>
              <a:ext uri="{FF2B5EF4-FFF2-40B4-BE49-F238E27FC236}">
                <a16:creationId xmlns:a16="http://schemas.microsoft.com/office/drawing/2014/main" id="{2783036B-E500-A31C-42B4-55CCE9CEA1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-67" t="-101" r="21" b="-1112"/>
          <a:stretch/>
        </p:blipFill>
        <p:spPr>
          <a:xfrm>
            <a:off x="5175024" y="1489783"/>
            <a:ext cx="6173659" cy="38833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95D15A-54BD-2DF9-14BF-17245352B233}"/>
              </a:ext>
            </a:extLst>
          </p:cNvPr>
          <p:cNvSpPr txBox="1"/>
          <p:nvPr/>
        </p:nvSpPr>
        <p:spPr>
          <a:xfrm>
            <a:off x="1325006" y="9527669"/>
            <a:ext cx="9144000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</p:spTree>
    <p:extLst>
      <p:ext uri="{BB962C8B-B14F-4D97-AF65-F5344CB8AC3E}">
        <p14:creationId xmlns:p14="http://schemas.microsoft.com/office/powerpoint/2010/main" val="496234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0" y="762000"/>
            <a:ext cx="5066250" cy="2900680"/>
          </a:xfrm>
          <a:noFill/>
        </p:spPr>
        <p:txBody>
          <a:bodyPr>
            <a:noAutofit/>
          </a:bodyPr>
          <a:lstStyle/>
          <a:p>
            <a:r>
              <a:rPr lang="en-US" dirty="0"/>
              <a:t>Business needs for ai</a:t>
            </a:r>
          </a:p>
        </p:txBody>
      </p:sp>
      <p:pic>
        <p:nvPicPr>
          <p:cNvPr id="91" name="Picture Placeholder 90">
            <a:extLst>
              <a:ext uri="{FF2B5EF4-FFF2-40B4-BE49-F238E27FC236}">
                <a16:creationId xmlns:a16="http://schemas.microsoft.com/office/drawing/2014/main" id="{BC622EA4-CCB7-907A-0126-D0A68A5DC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20554" t="170" r="9263" b="-340"/>
          <a:stretch/>
        </p:blipFill>
        <p:spPr>
          <a:xfrm flipH="1">
            <a:off x="6086167" y="-22225"/>
            <a:ext cx="6086710" cy="6914198"/>
          </a:xfrm>
        </p:spPr>
      </p:pic>
      <p:sp>
        <p:nvSpPr>
          <p:cNvPr id="15" name="Subtitle 14">
            <a:extLst>
              <a:ext uri="{FF2B5EF4-FFF2-40B4-BE49-F238E27FC236}">
                <a16:creationId xmlns:a16="http://schemas.microsoft.com/office/drawing/2014/main" id="{9C373000-EEA1-D16F-189A-338FFDA2E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7600" y="4145280"/>
            <a:ext cx="5066250" cy="690880"/>
          </a:xfrm>
        </p:spPr>
        <p:txBody>
          <a:bodyPr/>
          <a:lstStyle/>
          <a:p>
            <a:r>
              <a:rPr lang="en-US" dirty="0"/>
              <a:t>Why do we need ai?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BA7638-EBAC-FA81-9019-1933AFAD5EDD}"/>
              </a:ext>
            </a:extLst>
          </p:cNvPr>
          <p:cNvSpPr txBox="1"/>
          <p:nvPr/>
        </p:nvSpPr>
        <p:spPr>
          <a:xfrm>
            <a:off x="6086475" y="6880225"/>
            <a:ext cx="6080125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</p:spTree>
    <p:extLst>
      <p:ext uri="{BB962C8B-B14F-4D97-AF65-F5344CB8AC3E}">
        <p14:creationId xmlns:p14="http://schemas.microsoft.com/office/powerpoint/2010/main" val="2942619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5"/>
            <a:ext cx="10515600" cy="1325880"/>
          </a:xfrm>
          <a:noFill/>
        </p:spPr>
        <p:txBody>
          <a:bodyPr anchor="ctr"/>
          <a:lstStyle/>
          <a:p>
            <a:r>
              <a:rPr lang="en-US" dirty="0"/>
              <a:t>Business needs for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5FD2B-E3E5-1C2B-0151-21F216B14A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199" y="1731293"/>
            <a:ext cx="4231671" cy="3768323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ea typeface="+mn-lt"/>
                <a:cs typeface="+mn-lt"/>
              </a:rPr>
              <a:t>Operational Inefficiencies</a:t>
            </a:r>
            <a:endParaRPr lang="en-US" sz="2000" dirty="0"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ea typeface="+mn-lt"/>
                <a:cs typeface="+mn-lt"/>
              </a:rPr>
              <a:t>Data Overload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ea typeface="+mn-lt"/>
                <a:cs typeface="+mn-lt"/>
              </a:rPr>
              <a:t>Limited Customer Insights</a:t>
            </a:r>
            <a:endParaRPr lang="en-US" sz="2000" dirty="0"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ea typeface="+mn-lt"/>
                <a:cs typeface="+mn-lt"/>
              </a:rPr>
              <a:t>Rigid Decision-Making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ea typeface="+mn-lt"/>
                <a:cs typeface="+mn-lt"/>
              </a:rPr>
              <a:t>Rising Costs</a:t>
            </a:r>
            <a:endParaRPr lang="en-US" sz="2000" dirty="0">
              <a:ea typeface="Calibri"/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A2678-D2AD-6101-2A00-2289475AE8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03963"/>
            <a:ext cx="1219200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83036B-E500-A31C-42B4-55CCE9CEA1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8092" b="8092"/>
          <a:stretch/>
        </p:blipFill>
        <p:spPr>
          <a:xfrm>
            <a:off x="5175024" y="1489783"/>
            <a:ext cx="6173659" cy="38833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95D15A-54BD-2DF9-14BF-17245352B233}"/>
              </a:ext>
            </a:extLst>
          </p:cNvPr>
          <p:cNvSpPr txBox="1"/>
          <p:nvPr/>
        </p:nvSpPr>
        <p:spPr>
          <a:xfrm>
            <a:off x="1325006" y="9527669"/>
            <a:ext cx="9144000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0655E6-FF99-4D41-B803-167EEB2FDE03}"/>
              </a:ext>
            </a:extLst>
          </p:cNvPr>
          <p:cNvSpPr txBox="1"/>
          <p:nvPr/>
        </p:nvSpPr>
        <p:spPr>
          <a:xfrm>
            <a:off x="5175250" y="7019026"/>
            <a:ext cx="6173788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dirty="0" err="1"/>
              <a:t>ThePhoto</a:t>
            </a:r>
            <a:r>
              <a:rPr lang="en-US" dirty="0"/>
              <a:t> by </a:t>
            </a:r>
            <a:r>
              <a:rPr lang="en-US" dirty="0" err="1"/>
              <a:t>PhotoAuthor</a:t>
            </a:r>
            <a:r>
              <a:rPr lang="en-US" dirty="0"/>
              <a:t> is licensed under CCYYSA.</a:t>
            </a:r>
          </a:p>
        </p:txBody>
      </p:sp>
    </p:spTree>
    <p:extLst>
      <p:ext uri="{BB962C8B-B14F-4D97-AF65-F5344CB8AC3E}">
        <p14:creationId xmlns:p14="http://schemas.microsoft.com/office/powerpoint/2010/main" val="2797046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0" y="762000"/>
            <a:ext cx="5066250" cy="2900680"/>
          </a:xfrm>
          <a:noFill/>
        </p:spPr>
        <p:txBody>
          <a:bodyPr>
            <a:noAutofit/>
          </a:bodyPr>
          <a:lstStyle/>
          <a:p>
            <a:r>
              <a:rPr lang="en-US" dirty="0"/>
              <a:t>CORE AI Technologies and their applications</a:t>
            </a:r>
          </a:p>
        </p:txBody>
      </p:sp>
      <p:pic>
        <p:nvPicPr>
          <p:cNvPr id="91" name="Picture Placeholder 90" descr="지구 레이어 흙 - Pixabay의 무료 이미지">
            <a:extLst>
              <a:ext uri="{FF2B5EF4-FFF2-40B4-BE49-F238E27FC236}">
                <a16:creationId xmlns:a16="http://schemas.microsoft.com/office/drawing/2014/main" id="{BC622EA4-CCB7-907A-0126-D0A68A5DC78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6008" r="6008"/>
          <a:stretch/>
        </p:blipFill>
        <p:spPr>
          <a:xfrm flipH="1">
            <a:off x="6086167" y="-22225"/>
            <a:ext cx="6083325" cy="6914197"/>
          </a:xfrm>
        </p:spPr>
      </p:pic>
      <p:sp>
        <p:nvSpPr>
          <p:cNvPr id="15" name="Subtitle 14">
            <a:extLst>
              <a:ext uri="{FF2B5EF4-FFF2-40B4-BE49-F238E27FC236}">
                <a16:creationId xmlns:a16="http://schemas.microsoft.com/office/drawing/2014/main" id="{9C373000-EEA1-D16F-189A-338FFDA2E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7600" y="4145280"/>
            <a:ext cx="5066250" cy="690880"/>
          </a:xfrm>
        </p:spPr>
        <p:txBody>
          <a:bodyPr/>
          <a:lstStyle/>
          <a:p>
            <a:r>
              <a:rPr lang="en-US" dirty="0">
                <a:ea typeface="Calibri Light"/>
                <a:cs typeface="Calibri Light"/>
              </a:rPr>
              <a:t>How can we benefit from ai?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5C40ED-9C8B-91A3-3958-BF5B691EB4A0}"/>
              </a:ext>
            </a:extLst>
          </p:cNvPr>
          <p:cNvSpPr txBox="1"/>
          <p:nvPr/>
        </p:nvSpPr>
        <p:spPr>
          <a:xfrm>
            <a:off x="6086475" y="6880225"/>
            <a:ext cx="6080125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80B95F-F81E-94F6-FB15-F6B9E0932E63}"/>
              </a:ext>
            </a:extLst>
          </p:cNvPr>
          <p:cNvSpPr txBox="1"/>
          <p:nvPr/>
        </p:nvSpPr>
        <p:spPr>
          <a:xfrm>
            <a:off x="6086475" y="6891338"/>
            <a:ext cx="6083300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</p:spTree>
    <p:extLst>
      <p:ext uri="{BB962C8B-B14F-4D97-AF65-F5344CB8AC3E}">
        <p14:creationId xmlns:p14="http://schemas.microsoft.com/office/powerpoint/2010/main" val="4206120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9874B-BCA9-8420-1595-EDD1865A0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5"/>
            <a:ext cx="10515600" cy="1325880"/>
          </a:xfrm>
          <a:noFill/>
        </p:spPr>
        <p:txBody>
          <a:bodyPr anchor="ctr"/>
          <a:lstStyle/>
          <a:p>
            <a:r>
              <a:rPr lang="en-US" dirty="0"/>
              <a:t>CORE AI Technologies and their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5FD2B-E3E5-1C2B-0151-21F216B14A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200805"/>
            <a:ext cx="4231671" cy="4688366"/>
          </a:xfrm>
          <a:noFill/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Machine Learning (ML)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US" dirty="0"/>
              <a:t>Predictive analytics, fraud detection, personalized recommendations, …</a:t>
            </a:r>
            <a:endParaRPr lang="en-US" sz="2800" dirty="0">
              <a:ea typeface="Calibri"/>
              <a:cs typeface="Calibri"/>
            </a:endParaRP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Natural Language Processing (NLP)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US" dirty="0"/>
              <a:t>Chatbots, sentiment analysis, language translation, …</a:t>
            </a:r>
            <a:endParaRPr lang="en-US" sz="2800" dirty="0">
              <a:ea typeface="Calibri"/>
              <a:cs typeface="Calibri"/>
            </a:endParaRP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Computer Vision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US" dirty="0"/>
              <a:t>Image recognition, object detection, facial recognition, …</a:t>
            </a: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sz="2000" dirty="0">
                <a:ea typeface="+mn-lt"/>
                <a:cs typeface="+mn-lt"/>
              </a:rPr>
              <a:t>Robotics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r>
              <a:rPr lang="en-US" dirty="0">
                <a:ea typeface="+mn-lt"/>
                <a:cs typeface="+mn-lt"/>
              </a:rPr>
              <a:t>Automation of manufacturing processes</a:t>
            </a:r>
          </a:p>
          <a:p>
            <a:pPr marL="742950" lvl="2" indent="-285750">
              <a:buFont typeface="Arial" panose="05000000000000000000" pitchFamily="2" charset="2"/>
              <a:buChar char="•"/>
            </a:pPr>
            <a:endParaRPr lang="en-US" dirty="0">
              <a:ea typeface="Calibri"/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A2678-D2AD-6101-2A00-2289475AE8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03963"/>
            <a:ext cx="12192000" cy="554037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2">
                  <a:lumMod val="97000"/>
                  <a:lumOff val="3000"/>
                </a:schemeClr>
              </a:gs>
              <a:gs pos="5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83036B-E500-A31C-42B4-55CCE9CEA1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319" r="319"/>
          <a:stretch/>
        </p:blipFill>
        <p:spPr>
          <a:xfrm>
            <a:off x="5175024" y="1489783"/>
            <a:ext cx="6173659" cy="38833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C95D15A-54BD-2DF9-14BF-17245352B233}"/>
              </a:ext>
            </a:extLst>
          </p:cNvPr>
          <p:cNvSpPr txBox="1"/>
          <p:nvPr/>
        </p:nvSpPr>
        <p:spPr>
          <a:xfrm>
            <a:off x="1325006" y="9527669"/>
            <a:ext cx="9144000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D99076-4677-3F04-15CC-DDD724892A81}"/>
              </a:ext>
            </a:extLst>
          </p:cNvPr>
          <p:cNvSpPr txBox="1"/>
          <p:nvPr/>
        </p:nvSpPr>
        <p:spPr>
          <a:xfrm>
            <a:off x="5175250" y="7727637"/>
            <a:ext cx="6173788" cy="317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/>
              <a:t>ThePhoto by PhotoAuthor is licensed under CCYYSA.</a:t>
            </a:r>
          </a:p>
        </p:txBody>
      </p:sp>
    </p:spTree>
    <p:extLst>
      <p:ext uri="{BB962C8B-B14F-4D97-AF65-F5344CB8AC3E}">
        <p14:creationId xmlns:p14="http://schemas.microsoft.com/office/powerpoint/2010/main" val="26069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BE40-AA00-F366-A36A-B3F1AADBF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7600" y="762000"/>
            <a:ext cx="5066250" cy="2900680"/>
          </a:xfrm>
          <a:noFill/>
        </p:spPr>
        <p:txBody>
          <a:bodyPr>
            <a:noAutofit/>
          </a:bodyPr>
          <a:lstStyle/>
          <a:p>
            <a:r>
              <a:rPr lang="en-US" dirty="0"/>
              <a:t>AI HUB</a:t>
            </a:r>
          </a:p>
        </p:txBody>
      </p:sp>
      <p:sp>
        <p:nvSpPr>
          <p:cNvPr id="15" name="Subtitle 14">
            <a:extLst>
              <a:ext uri="{FF2B5EF4-FFF2-40B4-BE49-F238E27FC236}">
                <a16:creationId xmlns:a16="http://schemas.microsoft.com/office/drawing/2014/main" id="{9C373000-EEA1-D16F-189A-338FFDA2E7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7600" y="4145280"/>
            <a:ext cx="5066250" cy="690880"/>
          </a:xfrm>
        </p:spPr>
        <p:txBody>
          <a:bodyPr>
            <a:normAutofit/>
          </a:bodyPr>
          <a:lstStyle/>
          <a:p>
            <a:r>
              <a:rPr lang="en-US" dirty="0">
                <a:ea typeface="Calibri Light"/>
                <a:cs typeface="Calibri Light"/>
              </a:rPr>
              <a:t>How to integrate ai the easy way?</a:t>
            </a:r>
          </a:p>
        </p:txBody>
      </p:sp>
      <p:pic>
        <p:nvPicPr>
          <p:cNvPr id="9" name="Picture Placeholder 90" descr="Suburban Home | Freestock videos">
            <a:extLst>
              <a:ext uri="{FF2B5EF4-FFF2-40B4-BE49-F238E27FC236}">
                <a16:creationId xmlns:a16="http://schemas.microsoft.com/office/drawing/2014/main" id="{8CC594A0-BF1D-0414-2D2E-EBE5276643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184" r="25184"/>
          <a:stretch/>
        </p:blipFill>
        <p:spPr>
          <a:xfrm flipH="1">
            <a:off x="6179952" y="1221"/>
            <a:ext cx="6080760" cy="6902450"/>
          </a:xfrm>
          <a:prstGeom prst="parallelogram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52823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Tech presentation">
      <a:dk1>
        <a:srgbClr val="000000"/>
      </a:dk1>
      <a:lt1>
        <a:srgbClr val="FFFFFF"/>
      </a:lt1>
      <a:dk2>
        <a:srgbClr val="435369"/>
      </a:dk2>
      <a:lt2>
        <a:srgbClr val="E8E8E8"/>
      </a:lt2>
      <a:accent1>
        <a:srgbClr val="A53F51"/>
      </a:accent1>
      <a:accent2>
        <a:srgbClr val="E89756"/>
      </a:accent2>
      <a:accent3>
        <a:srgbClr val="2F3342"/>
      </a:accent3>
      <a:accent4>
        <a:srgbClr val="2B2052"/>
      </a:accent4>
      <a:accent5>
        <a:srgbClr val="00023A"/>
      </a:accent5>
      <a:accent6>
        <a:srgbClr val="7E7E7E"/>
      </a:accent6>
      <a:hlink>
        <a:srgbClr val="467886"/>
      </a:hlink>
      <a:folHlink>
        <a:srgbClr val="96607D"/>
      </a:folHlink>
    </a:clrScheme>
    <a:fontScheme name="Custom 99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M55661986_Win32_SL_V16" id="{C08B0D31-9878-4B86-9AA2-489D9D63805D}" vid="{DECC9CCA-8386-4D88-B03D-E024FA4FDFC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F048343-1EA9-44C3-883E-652FAAF0713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F2A2379-DD35-4769-BFD6-4857D72F80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C2645A-E767-4D7E-984D-234E531E455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Custom</Template>
  <TotalTime>3184</TotalTime>
  <Words>998</Words>
  <Application>Microsoft Macintosh PowerPoint</Application>
  <PresentationFormat>Widescreen</PresentationFormat>
  <Paragraphs>136</Paragraphs>
  <Slides>16</Slides>
  <Notes>14</Notes>
  <HiddenSlides>2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Aptos</vt:lpstr>
      <vt:lpstr>Arial</vt:lpstr>
      <vt:lpstr>Arial,Sans-Serif</vt:lpstr>
      <vt:lpstr>Calibri</vt:lpstr>
      <vt:lpstr>Calibri Light</vt:lpstr>
      <vt:lpstr>Courier New</vt:lpstr>
      <vt:lpstr>Wingdings</vt:lpstr>
      <vt:lpstr>Custom</vt:lpstr>
      <vt:lpstr>Integrating Business Artificial Intelligence</vt:lpstr>
      <vt:lpstr>AGENDA</vt:lpstr>
      <vt:lpstr>The ai revolution</vt:lpstr>
      <vt:lpstr>THE AI REVOLUTION</vt:lpstr>
      <vt:lpstr>Business needs for ai</vt:lpstr>
      <vt:lpstr>Business needs for ai</vt:lpstr>
      <vt:lpstr>CORE AI Technologies and their applications</vt:lpstr>
      <vt:lpstr>CORE AI Technologies and their applications</vt:lpstr>
      <vt:lpstr>AI HUB</vt:lpstr>
      <vt:lpstr>PowerPoint Presentation</vt:lpstr>
      <vt:lpstr>conclusion</vt:lpstr>
      <vt:lpstr>Conclusion</vt:lpstr>
      <vt:lpstr>PowerPoint Presentation</vt:lpstr>
      <vt:lpstr>PowerPoint Presentation</vt:lpstr>
      <vt:lpstr>Case studies</vt:lpstr>
      <vt:lpstr>CASE STUDIES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Aytov, Aleksandar</cp:lastModifiedBy>
  <cp:revision>212</cp:revision>
  <cp:lastPrinted>2025-02-21T06:48:37Z</cp:lastPrinted>
  <dcterms:created xsi:type="dcterms:W3CDTF">2024-12-30T14:12:36Z</dcterms:created>
  <dcterms:modified xsi:type="dcterms:W3CDTF">2025-02-21T13:26:53Z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